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70" r:id="rId3"/>
    <p:sldId id="271" r:id="rId4"/>
    <p:sldId id="272" r:id="rId5"/>
    <p:sldId id="273" r:id="rId6"/>
    <p:sldId id="274" r:id="rId7"/>
    <p:sldId id="275" r:id="rId8"/>
    <p:sldId id="269" r:id="rId9"/>
    <p:sldId id="260" r:id="rId10"/>
    <p:sldId id="261" r:id="rId11"/>
    <p:sldId id="262" r:id="rId12"/>
    <p:sldId id="263" r:id="rId13"/>
    <p:sldId id="264" r:id="rId14"/>
    <p:sldId id="265" r:id="rId15"/>
    <p:sldId id="266" r:id="rId16"/>
    <p:sldId id="276" r:id="rId17"/>
    <p:sldId id="277" r:id="rId18"/>
    <p:sldId id="278" r:id="rId19"/>
    <p:sldId id="267" r:id="rId20"/>
    <p:sldId id="279" r:id="rId21"/>
    <p:sldId id="281" r:id="rId22"/>
    <p:sldId id="282" r:id="rId23"/>
    <p:sldId id="283" r:id="rId24"/>
    <p:sldId id="284"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68" r:id="rId38"/>
    <p:sldId id="298" r:id="rId39"/>
    <p:sldId id="29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96" d="100"/>
          <a:sy n="96" d="100"/>
        </p:scale>
        <p:origin x="36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4/4/2024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ESTRUCTURA DEL PROYECTO</a:t>
            </a:r>
          </a:p>
        </p:txBody>
      </p:sp>
      <p:pic>
        <p:nvPicPr>
          <p:cNvPr id="11" name="Marcador de contenido 10">
            <a:extLst>
              <a:ext uri="{FF2B5EF4-FFF2-40B4-BE49-F238E27FC236}">
                <a16:creationId xmlns:a16="http://schemas.microsoft.com/office/drawing/2014/main" id="{F9C4B607-80D0-6E14-FE51-82A221F0D7F8}"/>
              </a:ext>
            </a:extLst>
          </p:cNvPr>
          <p:cNvPicPr>
            <a:picLocks noGrp="1" noChangeAspect="1"/>
          </p:cNvPicPr>
          <p:nvPr>
            <p:ph idx="1"/>
          </p:nvPr>
        </p:nvPicPr>
        <p:blipFill>
          <a:blip r:embed="rId2"/>
          <a:stretch>
            <a:fillRect/>
          </a:stretch>
        </p:blipFill>
        <p:spPr>
          <a:xfrm>
            <a:off x="3191037" y="1488281"/>
            <a:ext cx="2560856" cy="3881437"/>
          </a:xfrm>
        </p:spPr>
      </p:pic>
    </p:spTree>
    <p:extLst>
      <p:ext uri="{BB962C8B-B14F-4D97-AF65-F5344CB8AC3E}">
        <p14:creationId xmlns:p14="http://schemas.microsoft.com/office/powerpoint/2010/main" val="681279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GOOGLE FIREBASE</a:t>
            </a:r>
          </a:p>
        </p:txBody>
      </p:sp>
      <p:sp>
        <p:nvSpPr>
          <p:cNvPr id="3" name="Marcador de contenido 2">
            <a:extLst>
              <a:ext uri="{FF2B5EF4-FFF2-40B4-BE49-F238E27FC236}">
                <a16:creationId xmlns:a16="http://schemas.microsoft.com/office/drawing/2014/main" id="{3B92F4B3-2385-317F-F5A6-CE5F4B488478}"/>
              </a:ext>
            </a:extLst>
          </p:cNvPr>
          <p:cNvSpPr>
            <a:spLocks noGrp="1"/>
          </p:cNvSpPr>
          <p:nvPr>
            <p:ph idx="1"/>
          </p:nvPr>
        </p:nvSpPr>
        <p:spPr>
          <a:xfrm>
            <a:off x="437637" y="1627929"/>
            <a:ext cx="8596668" cy="3880773"/>
          </a:xfrm>
        </p:spPr>
        <p:txBody>
          <a:bodyPr/>
          <a:lstStyle/>
          <a:p>
            <a:r>
              <a:rPr lang="es-CO" dirty="0"/>
              <a:t>Creo mi base de datos</a:t>
            </a:r>
          </a:p>
        </p:txBody>
      </p:sp>
      <p:pic>
        <p:nvPicPr>
          <p:cNvPr id="7" name="Imagen 6">
            <a:extLst>
              <a:ext uri="{FF2B5EF4-FFF2-40B4-BE49-F238E27FC236}">
                <a16:creationId xmlns:a16="http://schemas.microsoft.com/office/drawing/2014/main" id="{5487000B-F8FE-DE06-BA54-2188CB20BE38}"/>
              </a:ext>
            </a:extLst>
          </p:cNvPr>
          <p:cNvPicPr>
            <a:picLocks noChangeAspect="1"/>
          </p:cNvPicPr>
          <p:nvPr/>
        </p:nvPicPr>
        <p:blipFill>
          <a:blip r:embed="rId2"/>
          <a:stretch>
            <a:fillRect/>
          </a:stretch>
        </p:blipFill>
        <p:spPr>
          <a:xfrm>
            <a:off x="579880" y="2463415"/>
            <a:ext cx="8791575" cy="2209800"/>
          </a:xfrm>
          <a:prstGeom prst="rect">
            <a:avLst/>
          </a:prstGeom>
        </p:spPr>
      </p:pic>
    </p:spTree>
    <p:extLst>
      <p:ext uri="{BB962C8B-B14F-4D97-AF65-F5344CB8AC3E}">
        <p14:creationId xmlns:p14="http://schemas.microsoft.com/office/powerpoint/2010/main" val="1950312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GOOGLE FIREBASE</a:t>
            </a:r>
          </a:p>
        </p:txBody>
      </p:sp>
      <p:sp>
        <p:nvSpPr>
          <p:cNvPr id="3" name="Marcador de contenido 2">
            <a:extLst>
              <a:ext uri="{FF2B5EF4-FFF2-40B4-BE49-F238E27FC236}">
                <a16:creationId xmlns:a16="http://schemas.microsoft.com/office/drawing/2014/main" id="{3B92F4B3-2385-317F-F5A6-CE5F4B488478}"/>
              </a:ext>
            </a:extLst>
          </p:cNvPr>
          <p:cNvSpPr>
            <a:spLocks noGrp="1"/>
          </p:cNvSpPr>
          <p:nvPr>
            <p:ph idx="1"/>
          </p:nvPr>
        </p:nvSpPr>
        <p:spPr>
          <a:xfrm>
            <a:off x="437637" y="1627929"/>
            <a:ext cx="8596668" cy="3880773"/>
          </a:xfrm>
        </p:spPr>
        <p:txBody>
          <a:bodyPr/>
          <a:lstStyle/>
          <a:p>
            <a:r>
              <a:rPr lang="es-CO" dirty="0"/>
              <a:t>Creo mi base de datos</a:t>
            </a:r>
          </a:p>
        </p:txBody>
      </p:sp>
      <p:pic>
        <p:nvPicPr>
          <p:cNvPr id="7" name="Imagen 6">
            <a:extLst>
              <a:ext uri="{FF2B5EF4-FFF2-40B4-BE49-F238E27FC236}">
                <a16:creationId xmlns:a16="http://schemas.microsoft.com/office/drawing/2014/main" id="{5487000B-F8FE-DE06-BA54-2188CB20BE38}"/>
              </a:ext>
            </a:extLst>
          </p:cNvPr>
          <p:cNvPicPr>
            <a:picLocks noChangeAspect="1"/>
          </p:cNvPicPr>
          <p:nvPr/>
        </p:nvPicPr>
        <p:blipFill>
          <a:blip r:embed="rId2"/>
          <a:stretch>
            <a:fillRect/>
          </a:stretch>
        </p:blipFill>
        <p:spPr>
          <a:xfrm>
            <a:off x="579880" y="2463415"/>
            <a:ext cx="8791575" cy="2209800"/>
          </a:xfrm>
          <a:prstGeom prst="rect">
            <a:avLst/>
          </a:prstGeom>
        </p:spPr>
      </p:pic>
    </p:spTree>
    <p:extLst>
      <p:ext uri="{BB962C8B-B14F-4D97-AF65-F5344CB8AC3E}">
        <p14:creationId xmlns:p14="http://schemas.microsoft.com/office/powerpoint/2010/main" val="186526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GOOGLE FIREBASE</a:t>
            </a:r>
          </a:p>
        </p:txBody>
      </p:sp>
      <p:sp>
        <p:nvSpPr>
          <p:cNvPr id="3" name="Marcador de contenido 2">
            <a:extLst>
              <a:ext uri="{FF2B5EF4-FFF2-40B4-BE49-F238E27FC236}">
                <a16:creationId xmlns:a16="http://schemas.microsoft.com/office/drawing/2014/main" id="{3B92F4B3-2385-317F-F5A6-CE5F4B488478}"/>
              </a:ext>
            </a:extLst>
          </p:cNvPr>
          <p:cNvSpPr>
            <a:spLocks noGrp="1"/>
          </p:cNvSpPr>
          <p:nvPr>
            <p:ph idx="1"/>
          </p:nvPr>
        </p:nvSpPr>
        <p:spPr>
          <a:xfrm>
            <a:off x="437637" y="1627929"/>
            <a:ext cx="8596668" cy="3880773"/>
          </a:xfrm>
        </p:spPr>
        <p:txBody>
          <a:bodyPr/>
          <a:lstStyle/>
          <a:p>
            <a:r>
              <a:rPr lang="es-CO" dirty="0"/>
              <a:t>Importo los datos</a:t>
            </a:r>
          </a:p>
        </p:txBody>
      </p:sp>
      <p:pic>
        <p:nvPicPr>
          <p:cNvPr id="5" name="Imagen 4">
            <a:extLst>
              <a:ext uri="{FF2B5EF4-FFF2-40B4-BE49-F238E27FC236}">
                <a16:creationId xmlns:a16="http://schemas.microsoft.com/office/drawing/2014/main" id="{E65E887A-8190-4835-93B0-7A1F3F64F274}"/>
              </a:ext>
            </a:extLst>
          </p:cNvPr>
          <p:cNvPicPr>
            <a:picLocks noChangeAspect="1"/>
          </p:cNvPicPr>
          <p:nvPr/>
        </p:nvPicPr>
        <p:blipFill>
          <a:blip r:embed="rId2"/>
          <a:stretch>
            <a:fillRect/>
          </a:stretch>
        </p:blipFill>
        <p:spPr>
          <a:xfrm>
            <a:off x="746643" y="2346328"/>
            <a:ext cx="5172075" cy="3000375"/>
          </a:xfrm>
          <a:prstGeom prst="rect">
            <a:avLst/>
          </a:prstGeom>
        </p:spPr>
      </p:pic>
      <p:pic>
        <p:nvPicPr>
          <p:cNvPr id="8" name="Imagen 7">
            <a:extLst>
              <a:ext uri="{FF2B5EF4-FFF2-40B4-BE49-F238E27FC236}">
                <a16:creationId xmlns:a16="http://schemas.microsoft.com/office/drawing/2014/main" id="{10C594C1-65BC-3936-6F0C-961BA2064062}"/>
              </a:ext>
            </a:extLst>
          </p:cNvPr>
          <p:cNvPicPr>
            <a:picLocks noChangeAspect="1"/>
          </p:cNvPicPr>
          <p:nvPr/>
        </p:nvPicPr>
        <p:blipFill>
          <a:blip r:embed="rId3"/>
          <a:stretch>
            <a:fillRect/>
          </a:stretch>
        </p:blipFill>
        <p:spPr>
          <a:xfrm>
            <a:off x="6096000" y="2346327"/>
            <a:ext cx="4736841" cy="3000376"/>
          </a:xfrm>
          <a:prstGeom prst="rect">
            <a:avLst/>
          </a:prstGeom>
        </p:spPr>
      </p:pic>
    </p:spTree>
    <p:extLst>
      <p:ext uri="{BB962C8B-B14F-4D97-AF65-F5344CB8AC3E}">
        <p14:creationId xmlns:p14="http://schemas.microsoft.com/office/powerpoint/2010/main" val="330684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GOOGLE FIREBASE</a:t>
            </a:r>
          </a:p>
        </p:txBody>
      </p:sp>
      <p:sp>
        <p:nvSpPr>
          <p:cNvPr id="3" name="Marcador de contenido 2">
            <a:extLst>
              <a:ext uri="{FF2B5EF4-FFF2-40B4-BE49-F238E27FC236}">
                <a16:creationId xmlns:a16="http://schemas.microsoft.com/office/drawing/2014/main" id="{3B92F4B3-2385-317F-F5A6-CE5F4B488478}"/>
              </a:ext>
            </a:extLst>
          </p:cNvPr>
          <p:cNvSpPr>
            <a:spLocks noGrp="1"/>
          </p:cNvSpPr>
          <p:nvPr>
            <p:ph idx="1"/>
          </p:nvPr>
        </p:nvSpPr>
        <p:spPr>
          <a:xfrm>
            <a:off x="437637" y="1627929"/>
            <a:ext cx="8596668" cy="3880773"/>
          </a:xfrm>
        </p:spPr>
        <p:txBody>
          <a:bodyPr/>
          <a:lstStyle/>
          <a:p>
            <a:r>
              <a:rPr lang="es-CO" dirty="0"/>
              <a:t>Importo los datos</a:t>
            </a:r>
          </a:p>
        </p:txBody>
      </p:sp>
      <p:pic>
        <p:nvPicPr>
          <p:cNvPr id="5" name="Imagen 4">
            <a:extLst>
              <a:ext uri="{FF2B5EF4-FFF2-40B4-BE49-F238E27FC236}">
                <a16:creationId xmlns:a16="http://schemas.microsoft.com/office/drawing/2014/main" id="{E65E887A-8190-4835-93B0-7A1F3F64F274}"/>
              </a:ext>
            </a:extLst>
          </p:cNvPr>
          <p:cNvPicPr>
            <a:picLocks noChangeAspect="1"/>
          </p:cNvPicPr>
          <p:nvPr/>
        </p:nvPicPr>
        <p:blipFill>
          <a:blip r:embed="rId2"/>
          <a:stretch>
            <a:fillRect/>
          </a:stretch>
        </p:blipFill>
        <p:spPr>
          <a:xfrm>
            <a:off x="746643" y="2346328"/>
            <a:ext cx="5172075" cy="3000375"/>
          </a:xfrm>
          <a:prstGeom prst="rect">
            <a:avLst/>
          </a:prstGeom>
        </p:spPr>
      </p:pic>
      <p:pic>
        <p:nvPicPr>
          <p:cNvPr id="8" name="Imagen 7">
            <a:extLst>
              <a:ext uri="{FF2B5EF4-FFF2-40B4-BE49-F238E27FC236}">
                <a16:creationId xmlns:a16="http://schemas.microsoft.com/office/drawing/2014/main" id="{10C594C1-65BC-3936-6F0C-961BA2064062}"/>
              </a:ext>
            </a:extLst>
          </p:cNvPr>
          <p:cNvPicPr>
            <a:picLocks noChangeAspect="1"/>
          </p:cNvPicPr>
          <p:nvPr/>
        </p:nvPicPr>
        <p:blipFill>
          <a:blip r:embed="rId3"/>
          <a:stretch>
            <a:fillRect/>
          </a:stretch>
        </p:blipFill>
        <p:spPr>
          <a:xfrm>
            <a:off x="6096000" y="2346327"/>
            <a:ext cx="4736841" cy="3000376"/>
          </a:xfrm>
          <a:prstGeom prst="rect">
            <a:avLst/>
          </a:prstGeom>
        </p:spPr>
      </p:pic>
    </p:spTree>
    <p:extLst>
      <p:ext uri="{BB962C8B-B14F-4D97-AF65-F5344CB8AC3E}">
        <p14:creationId xmlns:p14="http://schemas.microsoft.com/office/powerpoint/2010/main" val="2348247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GOOGLE FIREBASE</a:t>
            </a:r>
          </a:p>
        </p:txBody>
      </p:sp>
      <p:sp>
        <p:nvSpPr>
          <p:cNvPr id="3" name="Marcador de contenido 2">
            <a:extLst>
              <a:ext uri="{FF2B5EF4-FFF2-40B4-BE49-F238E27FC236}">
                <a16:creationId xmlns:a16="http://schemas.microsoft.com/office/drawing/2014/main" id="{3B92F4B3-2385-317F-F5A6-CE5F4B488478}"/>
              </a:ext>
            </a:extLst>
          </p:cNvPr>
          <p:cNvSpPr>
            <a:spLocks noGrp="1"/>
          </p:cNvSpPr>
          <p:nvPr>
            <p:ph idx="1"/>
          </p:nvPr>
        </p:nvSpPr>
        <p:spPr>
          <a:xfrm>
            <a:off x="437637" y="1627929"/>
            <a:ext cx="8596668" cy="3880773"/>
          </a:xfrm>
        </p:spPr>
        <p:txBody>
          <a:bodyPr/>
          <a:lstStyle/>
          <a:p>
            <a:r>
              <a:rPr lang="es-CO" dirty="0"/>
              <a:t>Validar datos</a:t>
            </a:r>
          </a:p>
        </p:txBody>
      </p:sp>
      <p:pic>
        <p:nvPicPr>
          <p:cNvPr id="6" name="Imagen 5">
            <a:extLst>
              <a:ext uri="{FF2B5EF4-FFF2-40B4-BE49-F238E27FC236}">
                <a16:creationId xmlns:a16="http://schemas.microsoft.com/office/drawing/2014/main" id="{477B3F3D-242E-2CC0-B143-FC7016B964E2}"/>
              </a:ext>
            </a:extLst>
          </p:cNvPr>
          <p:cNvPicPr>
            <a:picLocks noChangeAspect="1"/>
          </p:cNvPicPr>
          <p:nvPr/>
        </p:nvPicPr>
        <p:blipFill>
          <a:blip r:embed="rId2"/>
          <a:stretch>
            <a:fillRect/>
          </a:stretch>
        </p:blipFill>
        <p:spPr>
          <a:xfrm>
            <a:off x="795434" y="2050281"/>
            <a:ext cx="9220200" cy="4476750"/>
          </a:xfrm>
          <a:prstGeom prst="rect">
            <a:avLst/>
          </a:prstGeom>
        </p:spPr>
      </p:pic>
    </p:spTree>
    <p:extLst>
      <p:ext uri="{BB962C8B-B14F-4D97-AF65-F5344CB8AC3E}">
        <p14:creationId xmlns:p14="http://schemas.microsoft.com/office/powerpoint/2010/main" val="2150013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POSTMAN</a:t>
            </a:r>
          </a:p>
        </p:txBody>
      </p:sp>
      <p:sp>
        <p:nvSpPr>
          <p:cNvPr id="3" name="Marcador de contenido 2">
            <a:extLst>
              <a:ext uri="{FF2B5EF4-FFF2-40B4-BE49-F238E27FC236}">
                <a16:creationId xmlns:a16="http://schemas.microsoft.com/office/drawing/2014/main" id="{3B92F4B3-2385-317F-F5A6-CE5F4B488478}"/>
              </a:ext>
            </a:extLst>
          </p:cNvPr>
          <p:cNvSpPr>
            <a:spLocks noGrp="1"/>
          </p:cNvSpPr>
          <p:nvPr>
            <p:ph idx="1"/>
          </p:nvPr>
        </p:nvSpPr>
        <p:spPr>
          <a:xfrm>
            <a:off x="437637" y="1627929"/>
            <a:ext cx="8596668" cy="3880773"/>
          </a:xfrm>
        </p:spPr>
        <p:txBody>
          <a:bodyPr/>
          <a:lstStyle/>
          <a:p>
            <a:r>
              <a:rPr lang="es-CO" dirty="0"/>
              <a:t>CREO LA COLECCIÓN DE PETICIONES </a:t>
            </a:r>
          </a:p>
        </p:txBody>
      </p:sp>
      <p:pic>
        <p:nvPicPr>
          <p:cNvPr id="8" name="Imagen 7">
            <a:extLst>
              <a:ext uri="{FF2B5EF4-FFF2-40B4-BE49-F238E27FC236}">
                <a16:creationId xmlns:a16="http://schemas.microsoft.com/office/drawing/2014/main" id="{32D5CF3E-3C65-8673-5FE2-C594E7FD06DC}"/>
              </a:ext>
            </a:extLst>
          </p:cNvPr>
          <p:cNvPicPr>
            <a:picLocks noChangeAspect="1"/>
          </p:cNvPicPr>
          <p:nvPr/>
        </p:nvPicPr>
        <p:blipFill>
          <a:blip r:embed="rId2"/>
          <a:stretch>
            <a:fillRect/>
          </a:stretch>
        </p:blipFill>
        <p:spPr>
          <a:xfrm>
            <a:off x="148387" y="2235903"/>
            <a:ext cx="11754363" cy="4151169"/>
          </a:xfrm>
          <a:prstGeom prst="rect">
            <a:avLst/>
          </a:prstGeom>
        </p:spPr>
      </p:pic>
    </p:spTree>
    <p:extLst>
      <p:ext uri="{BB962C8B-B14F-4D97-AF65-F5344CB8AC3E}">
        <p14:creationId xmlns:p14="http://schemas.microsoft.com/office/powerpoint/2010/main" val="2945382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-LÓGICA-JAVASCRIPT </a:t>
            </a:r>
          </a:p>
        </p:txBody>
      </p:sp>
      <p:pic>
        <p:nvPicPr>
          <p:cNvPr id="9" name="Marcador de contenido 8">
            <a:extLst>
              <a:ext uri="{FF2B5EF4-FFF2-40B4-BE49-F238E27FC236}">
                <a16:creationId xmlns:a16="http://schemas.microsoft.com/office/drawing/2014/main" id="{E3AA03FD-0F98-5983-8E20-F1F8F90869AF}"/>
              </a:ext>
            </a:extLst>
          </p:cNvPr>
          <p:cNvPicPr>
            <a:picLocks noGrp="1" noChangeAspect="1"/>
          </p:cNvPicPr>
          <p:nvPr>
            <p:ph idx="1"/>
          </p:nvPr>
        </p:nvPicPr>
        <p:blipFill>
          <a:blip r:embed="rId2"/>
          <a:stretch>
            <a:fillRect/>
          </a:stretch>
        </p:blipFill>
        <p:spPr>
          <a:xfrm>
            <a:off x="1326612" y="1619413"/>
            <a:ext cx="6552365" cy="3881437"/>
          </a:xfrm>
        </p:spPr>
      </p:pic>
    </p:spTree>
    <p:extLst>
      <p:ext uri="{BB962C8B-B14F-4D97-AF65-F5344CB8AC3E}">
        <p14:creationId xmlns:p14="http://schemas.microsoft.com/office/powerpoint/2010/main" val="2339848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LÓGICA-JAVASCRIPT </a:t>
            </a:r>
          </a:p>
        </p:txBody>
      </p:sp>
      <p:sp>
        <p:nvSpPr>
          <p:cNvPr id="4" name="Marcador de contenido 3">
            <a:extLst>
              <a:ext uri="{FF2B5EF4-FFF2-40B4-BE49-F238E27FC236}">
                <a16:creationId xmlns:a16="http://schemas.microsoft.com/office/drawing/2014/main" id="{F1425042-E13E-0267-FD7C-90CA19CEF0AC}"/>
              </a:ext>
            </a:extLst>
          </p:cNvPr>
          <p:cNvSpPr>
            <a:spLocks noGrp="1"/>
          </p:cNvSpPr>
          <p:nvPr>
            <p:ph idx="1"/>
          </p:nvPr>
        </p:nvSpPr>
        <p:spPr/>
        <p:txBody>
          <a:bodyPr/>
          <a:lstStyle/>
          <a:p>
            <a:endParaRPr lang="es-CO"/>
          </a:p>
        </p:txBody>
      </p:sp>
      <p:pic>
        <p:nvPicPr>
          <p:cNvPr id="6" name="Imagen 5">
            <a:extLst>
              <a:ext uri="{FF2B5EF4-FFF2-40B4-BE49-F238E27FC236}">
                <a16:creationId xmlns:a16="http://schemas.microsoft.com/office/drawing/2014/main" id="{E73BF496-460E-614A-55A3-DA1EF9011DB2}"/>
              </a:ext>
            </a:extLst>
          </p:cNvPr>
          <p:cNvPicPr>
            <a:picLocks noChangeAspect="1"/>
          </p:cNvPicPr>
          <p:nvPr/>
        </p:nvPicPr>
        <p:blipFill>
          <a:blip r:embed="rId2"/>
          <a:stretch>
            <a:fillRect/>
          </a:stretch>
        </p:blipFill>
        <p:spPr>
          <a:xfrm>
            <a:off x="363116" y="1335540"/>
            <a:ext cx="9210092" cy="5362575"/>
          </a:xfrm>
          <a:prstGeom prst="rect">
            <a:avLst/>
          </a:prstGeom>
        </p:spPr>
      </p:pic>
    </p:spTree>
    <p:extLst>
      <p:ext uri="{BB962C8B-B14F-4D97-AF65-F5344CB8AC3E}">
        <p14:creationId xmlns:p14="http://schemas.microsoft.com/office/powerpoint/2010/main" val="104502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LÓGICA-JAVASCRIPT-MAIN </a:t>
            </a:r>
          </a:p>
        </p:txBody>
      </p:sp>
      <p:pic>
        <p:nvPicPr>
          <p:cNvPr id="5" name="Marcador de contenido 4">
            <a:extLst>
              <a:ext uri="{FF2B5EF4-FFF2-40B4-BE49-F238E27FC236}">
                <a16:creationId xmlns:a16="http://schemas.microsoft.com/office/drawing/2014/main" id="{706E7763-0567-F437-0B77-E95D44427C91}"/>
              </a:ext>
            </a:extLst>
          </p:cNvPr>
          <p:cNvPicPr>
            <a:picLocks noGrp="1" noChangeAspect="1"/>
          </p:cNvPicPr>
          <p:nvPr>
            <p:ph idx="1"/>
          </p:nvPr>
        </p:nvPicPr>
        <p:blipFill>
          <a:blip r:embed="rId2"/>
          <a:stretch>
            <a:fillRect/>
          </a:stretch>
        </p:blipFill>
        <p:spPr>
          <a:xfrm>
            <a:off x="677334" y="1591421"/>
            <a:ext cx="8382159" cy="3881437"/>
          </a:xfrm>
        </p:spPr>
      </p:pic>
    </p:spTree>
    <p:extLst>
      <p:ext uri="{BB962C8B-B14F-4D97-AF65-F5344CB8AC3E}">
        <p14:creationId xmlns:p14="http://schemas.microsoft.com/office/powerpoint/2010/main" val="2436279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Resultado administrador del juego</a:t>
            </a:r>
          </a:p>
        </p:txBody>
      </p:sp>
      <p:pic>
        <p:nvPicPr>
          <p:cNvPr id="7" name="Marcador de contenido 6">
            <a:extLst>
              <a:ext uri="{FF2B5EF4-FFF2-40B4-BE49-F238E27FC236}">
                <a16:creationId xmlns:a16="http://schemas.microsoft.com/office/drawing/2014/main" id="{6340B6C3-2A9A-B707-89E2-E860393622DC}"/>
              </a:ext>
            </a:extLst>
          </p:cNvPr>
          <p:cNvPicPr>
            <a:picLocks noGrp="1" noChangeAspect="1"/>
          </p:cNvPicPr>
          <p:nvPr>
            <p:ph idx="1"/>
          </p:nvPr>
        </p:nvPicPr>
        <p:blipFill>
          <a:blip r:embed="rId2"/>
          <a:stretch>
            <a:fillRect/>
          </a:stretch>
        </p:blipFill>
        <p:spPr>
          <a:xfrm>
            <a:off x="677334" y="1520371"/>
            <a:ext cx="10019642" cy="3817257"/>
          </a:xfrm>
        </p:spPr>
      </p:pic>
    </p:spTree>
    <p:extLst>
      <p:ext uri="{BB962C8B-B14F-4D97-AF65-F5344CB8AC3E}">
        <p14:creationId xmlns:p14="http://schemas.microsoft.com/office/powerpoint/2010/main" val="1867947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GRAFICA - HTML</a:t>
            </a:r>
          </a:p>
        </p:txBody>
      </p:sp>
      <p:pic>
        <p:nvPicPr>
          <p:cNvPr id="4" name="Imagen 3">
            <a:extLst>
              <a:ext uri="{FF2B5EF4-FFF2-40B4-BE49-F238E27FC236}">
                <a16:creationId xmlns:a16="http://schemas.microsoft.com/office/drawing/2014/main" id="{364E9E44-437F-E2A9-B6E6-5CAC8800B7C8}"/>
              </a:ext>
            </a:extLst>
          </p:cNvPr>
          <p:cNvPicPr>
            <a:picLocks noChangeAspect="1"/>
          </p:cNvPicPr>
          <p:nvPr/>
        </p:nvPicPr>
        <p:blipFill>
          <a:blip r:embed="rId2"/>
          <a:stretch>
            <a:fillRect/>
          </a:stretch>
        </p:blipFill>
        <p:spPr>
          <a:xfrm>
            <a:off x="1650603" y="1270000"/>
            <a:ext cx="7362825" cy="3800475"/>
          </a:xfrm>
          <a:prstGeom prst="rect">
            <a:avLst/>
          </a:prstGeom>
        </p:spPr>
      </p:pic>
      <p:pic>
        <p:nvPicPr>
          <p:cNvPr id="8" name="Imagen 7">
            <a:extLst>
              <a:ext uri="{FF2B5EF4-FFF2-40B4-BE49-F238E27FC236}">
                <a16:creationId xmlns:a16="http://schemas.microsoft.com/office/drawing/2014/main" id="{C7A377B4-579D-F075-583E-CE5FECC11023}"/>
              </a:ext>
            </a:extLst>
          </p:cNvPr>
          <p:cNvPicPr>
            <a:picLocks noChangeAspect="1"/>
          </p:cNvPicPr>
          <p:nvPr/>
        </p:nvPicPr>
        <p:blipFill>
          <a:blip r:embed="rId3"/>
          <a:stretch>
            <a:fillRect/>
          </a:stretch>
        </p:blipFill>
        <p:spPr>
          <a:xfrm>
            <a:off x="416759" y="5153025"/>
            <a:ext cx="8596669" cy="1704975"/>
          </a:xfrm>
          <a:prstGeom prst="rect">
            <a:avLst/>
          </a:prstGeom>
        </p:spPr>
      </p:pic>
    </p:spTree>
    <p:extLst>
      <p:ext uri="{BB962C8B-B14F-4D97-AF65-F5344CB8AC3E}">
        <p14:creationId xmlns:p14="http://schemas.microsoft.com/office/powerpoint/2010/main" val="221339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PRUEBAS</a:t>
            </a:r>
          </a:p>
        </p:txBody>
      </p:sp>
      <p:pic>
        <p:nvPicPr>
          <p:cNvPr id="11" name="Marcador de contenido 10">
            <a:extLst>
              <a:ext uri="{FF2B5EF4-FFF2-40B4-BE49-F238E27FC236}">
                <a16:creationId xmlns:a16="http://schemas.microsoft.com/office/drawing/2014/main" id="{ACDE37AE-9A11-31CF-D985-67668DFDC208}"/>
              </a:ext>
            </a:extLst>
          </p:cNvPr>
          <p:cNvPicPr>
            <a:picLocks noGrp="1" noChangeAspect="1"/>
          </p:cNvPicPr>
          <p:nvPr>
            <p:ph idx="1"/>
          </p:nvPr>
        </p:nvPicPr>
        <p:blipFill>
          <a:blip r:embed="rId2"/>
          <a:stretch>
            <a:fillRect/>
          </a:stretch>
        </p:blipFill>
        <p:spPr>
          <a:xfrm>
            <a:off x="59072" y="1719441"/>
            <a:ext cx="5717851" cy="3419117"/>
          </a:xfrm>
        </p:spPr>
      </p:pic>
      <p:pic>
        <p:nvPicPr>
          <p:cNvPr id="15" name="Imagen 14">
            <a:extLst>
              <a:ext uri="{FF2B5EF4-FFF2-40B4-BE49-F238E27FC236}">
                <a16:creationId xmlns:a16="http://schemas.microsoft.com/office/drawing/2014/main" id="{24F2A0A9-40BD-E1B2-3279-6C0FD28D9886}"/>
              </a:ext>
            </a:extLst>
          </p:cNvPr>
          <p:cNvPicPr>
            <a:picLocks noChangeAspect="1"/>
          </p:cNvPicPr>
          <p:nvPr/>
        </p:nvPicPr>
        <p:blipFill>
          <a:blip r:embed="rId3"/>
          <a:stretch>
            <a:fillRect/>
          </a:stretch>
        </p:blipFill>
        <p:spPr>
          <a:xfrm>
            <a:off x="5890727" y="1633894"/>
            <a:ext cx="5187857" cy="3429000"/>
          </a:xfrm>
          <a:prstGeom prst="rect">
            <a:avLst/>
          </a:prstGeom>
        </p:spPr>
      </p:pic>
      <p:sp>
        <p:nvSpPr>
          <p:cNvPr id="16" name="CuadroTexto 15">
            <a:extLst>
              <a:ext uri="{FF2B5EF4-FFF2-40B4-BE49-F238E27FC236}">
                <a16:creationId xmlns:a16="http://schemas.microsoft.com/office/drawing/2014/main" id="{24E9FFFF-C4EE-ED18-E661-AC28B88330FF}"/>
              </a:ext>
            </a:extLst>
          </p:cNvPr>
          <p:cNvSpPr txBox="1"/>
          <p:nvPr/>
        </p:nvSpPr>
        <p:spPr>
          <a:xfrm>
            <a:off x="3293705" y="1063690"/>
            <a:ext cx="1754155" cy="369332"/>
          </a:xfrm>
          <a:prstGeom prst="rect">
            <a:avLst/>
          </a:prstGeom>
          <a:noFill/>
        </p:spPr>
        <p:txBody>
          <a:bodyPr wrap="square" rtlCol="0">
            <a:spAutoFit/>
          </a:bodyPr>
          <a:lstStyle/>
          <a:p>
            <a:r>
              <a:rPr lang="es-CO" dirty="0"/>
              <a:t>AGREGAR</a:t>
            </a:r>
          </a:p>
        </p:txBody>
      </p:sp>
    </p:spTree>
    <p:extLst>
      <p:ext uri="{BB962C8B-B14F-4D97-AF65-F5344CB8AC3E}">
        <p14:creationId xmlns:p14="http://schemas.microsoft.com/office/powerpoint/2010/main" val="2810876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PRUEBAS</a:t>
            </a:r>
          </a:p>
        </p:txBody>
      </p:sp>
      <p:pic>
        <p:nvPicPr>
          <p:cNvPr id="6" name="Marcador de contenido 5">
            <a:extLst>
              <a:ext uri="{FF2B5EF4-FFF2-40B4-BE49-F238E27FC236}">
                <a16:creationId xmlns:a16="http://schemas.microsoft.com/office/drawing/2014/main" id="{7B2CE6B0-BF21-852D-F7CA-92377DFFE3C9}"/>
              </a:ext>
            </a:extLst>
          </p:cNvPr>
          <p:cNvPicPr>
            <a:picLocks noGrp="1" noChangeAspect="1"/>
          </p:cNvPicPr>
          <p:nvPr>
            <p:ph idx="1"/>
          </p:nvPr>
        </p:nvPicPr>
        <p:blipFill>
          <a:blip r:embed="rId2"/>
          <a:stretch>
            <a:fillRect/>
          </a:stretch>
        </p:blipFill>
        <p:spPr>
          <a:xfrm>
            <a:off x="465547" y="2281383"/>
            <a:ext cx="5630453" cy="3881437"/>
          </a:xfrm>
        </p:spPr>
      </p:pic>
      <p:sp>
        <p:nvSpPr>
          <p:cNvPr id="3" name="CuadroTexto 2">
            <a:extLst>
              <a:ext uri="{FF2B5EF4-FFF2-40B4-BE49-F238E27FC236}">
                <a16:creationId xmlns:a16="http://schemas.microsoft.com/office/drawing/2014/main" id="{32A61809-2477-6794-49BA-C0907D5CB0B3}"/>
              </a:ext>
            </a:extLst>
          </p:cNvPr>
          <p:cNvSpPr txBox="1"/>
          <p:nvPr/>
        </p:nvSpPr>
        <p:spPr>
          <a:xfrm>
            <a:off x="465547" y="1736560"/>
            <a:ext cx="821093" cy="369332"/>
          </a:xfrm>
          <a:prstGeom prst="rect">
            <a:avLst/>
          </a:prstGeom>
          <a:noFill/>
        </p:spPr>
        <p:txBody>
          <a:bodyPr wrap="square" rtlCol="0">
            <a:spAutoFit/>
          </a:bodyPr>
          <a:lstStyle/>
          <a:p>
            <a:r>
              <a:rPr lang="es-CO" dirty="0"/>
              <a:t>VER</a:t>
            </a:r>
          </a:p>
        </p:txBody>
      </p:sp>
    </p:spTree>
    <p:extLst>
      <p:ext uri="{BB962C8B-B14F-4D97-AF65-F5344CB8AC3E}">
        <p14:creationId xmlns:p14="http://schemas.microsoft.com/office/powerpoint/2010/main" val="290095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PRUEBAS</a:t>
            </a:r>
          </a:p>
        </p:txBody>
      </p:sp>
      <p:sp>
        <p:nvSpPr>
          <p:cNvPr id="3" name="CuadroTexto 2">
            <a:extLst>
              <a:ext uri="{FF2B5EF4-FFF2-40B4-BE49-F238E27FC236}">
                <a16:creationId xmlns:a16="http://schemas.microsoft.com/office/drawing/2014/main" id="{32A61809-2477-6794-49BA-C0907D5CB0B3}"/>
              </a:ext>
            </a:extLst>
          </p:cNvPr>
          <p:cNvSpPr txBox="1"/>
          <p:nvPr/>
        </p:nvSpPr>
        <p:spPr>
          <a:xfrm>
            <a:off x="465547" y="1736560"/>
            <a:ext cx="1297939" cy="369332"/>
          </a:xfrm>
          <a:prstGeom prst="rect">
            <a:avLst/>
          </a:prstGeom>
          <a:noFill/>
        </p:spPr>
        <p:txBody>
          <a:bodyPr wrap="square" rtlCol="0">
            <a:spAutoFit/>
          </a:bodyPr>
          <a:lstStyle/>
          <a:p>
            <a:r>
              <a:rPr lang="es-CO" dirty="0"/>
              <a:t>EDITAR</a:t>
            </a:r>
          </a:p>
        </p:txBody>
      </p:sp>
      <p:pic>
        <p:nvPicPr>
          <p:cNvPr id="9" name="Marcador de contenido 8">
            <a:extLst>
              <a:ext uri="{FF2B5EF4-FFF2-40B4-BE49-F238E27FC236}">
                <a16:creationId xmlns:a16="http://schemas.microsoft.com/office/drawing/2014/main" id="{5C02697D-5D09-C610-A64F-0FADF9732D58}"/>
              </a:ext>
            </a:extLst>
          </p:cNvPr>
          <p:cNvPicPr>
            <a:picLocks noGrp="1" noChangeAspect="1"/>
          </p:cNvPicPr>
          <p:nvPr>
            <p:ph idx="1"/>
          </p:nvPr>
        </p:nvPicPr>
        <p:blipFill>
          <a:blip r:embed="rId2"/>
          <a:stretch>
            <a:fillRect/>
          </a:stretch>
        </p:blipFill>
        <p:spPr>
          <a:xfrm>
            <a:off x="386504" y="2105892"/>
            <a:ext cx="5709496" cy="3881437"/>
          </a:xfrm>
        </p:spPr>
      </p:pic>
      <p:pic>
        <p:nvPicPr>
          <p:cNvPr id="13" name="Imagen 12">
            <a:extLst>
              <a:ext uri="{FF2B5EF4-FFF2-40B4-BE49-F238E27FC236}">
                <a16:creationId xmlns:a16="http://schemas.microsoft.com/office/drawing/2014/main" id="{D930307A-7036-911C-CAC1-B037867EE9FD}"/>
              </a:ext>
            </a:extLst>
          </p:cNvPr>
          <p:cNvPicPr>
            <a:picLocks noChangeAspect="1"/>
          </p:cNvPicPr>
          <p:nvPr/>
        </p:nvPicPr>
        <p:blipFill>
          <a:blip r:embed="rId3"/>
          <a:stretch>
            <a:fillRect/>
          </a:stretch>
        </p:blipFill>
        <p:spPr>
          <a:xfrm>
            <a:off x="101373" y="6248400"/>
            <a:ext cx="11858625" cy="466725"/>
          </a:xfrm>
          <a:prstGeom prst="rect">
            <a:avLst/>
          </a:prstGeom>
        </p:spPr>
      </p:pic>
    </p:spTree>
    <p:extLst>
      <p:ext uri="{BB962C8B-B14F-4D97-AF65-F5344CB8AC3E}">
        <p14:creationId xmlns:p14="http://schemas.microsoft.com/office/powerpoint/2010/main" val="470670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PRUEBAS</a:t>
            </a:r>
          </a:p>
        </p:txBody>
      </p:sp>
      <p:sp>
        <p:nvSpPr>
          <p:cNvPr id="3" name="CuadroTexto 2">
            <a:extLst>
              <a:ext uri="{FF2B5EF4-FFF2-40B4-BE49-F238E27FC236}">
                <a16:creationId xmlns:a16="http://schemas.microsoft.com/office/drawing/2014/main" id="{32A61809-2477-6794-49BA-C0907D5CB0B3}"/>
              </a:ext>
            </a:extLst>
          </p:cNvPr>
          <p:cNvSpPr txBox="1"/>
          <p:nvPr/>
        </p:nvSpPr>
        <p:spPr>
          <a:xfrm>
            <a:off x="386504" y="1506938"/>
            <a:ext cx="1297939" cy="369332"/>
          </a:xfrm>
          <a:prstGeom prst="rect">
            <a:avLst/>
          </a:prstGeom>
          <a:noFill/>
        </p:spPr>
        <p:txBody>
          <a:bodyPr wrap="square" rtlCol="0">
            <a:spAutoFit/>
          </a:bodyPr>
          <a:lstStyle/>
          <a:p>
            <a:r>
              <a:rPr lang="es-CO" dirty="0"/>
              <a:t>ELIMINAR</a:t>
            </a:r>
          </a:p>
        </p:txBody>
      </p:sp>
      <p:pic>
        <p:nvPicPr>
          <p:cNvPr id="7" name="Marcador de contenido 6">
            <a:extLst>
              <a:ext uri="{FF2B5EF4-FFF2-40B4-BE49-F238E27FC236}">
                <a16:creationId xmlns:a16="http://schemas.microsoft.com/office/drawing/2014/main" id="{9ED7D60A-0E49-1749-8A8B-68F11447A1FA}"/>
              </a:ext>
            </a:extLst>
          </p:cNvPr>
          <p:cNvPicPr>
            <a:picLocks noGrp="1" noChangeAspect="1"/>
          </p:cNvPicPr>
          <p:nvPr>
            <p:ph idx="1"/>
          </p:nvPr>
        </p:nvPicPr>
        <p:blipFill>
          <a:blip r:embed="rId2"/>
          <a:stretch>
            <a:fillRect/>
          </a:stretch>
        </p:blipFill>
        <p:spPr>
          <a:xfrm>
            <a:off x="386504" y="1930400"/>
            <a:ext cx="5648595" cy="3881437"/>
          </a:xfrm>
        </p:spPr>
      </p:pic>
      <p:pic>
        <p:nvPicPr>
          <p:cNvPr id="10" name="Imagen 9">
            <a:extLst>
              <a:ext uri="{FF2B5EF4-FFF2-40B4-BE49-F238E27FC236}">
                <a16:creationId xmlns:a16="http://schemas.microsoft.com/office/drawing/2014/main" id="{1DB76D09-0A2A-FD76-CE3E-2CE06B7D4A62}"/>
              </a:ext>
            </a:extLst>
          </p:cNvPr>
          <p:cNvPicPr>
            <a:picLocks noChangeAspect="1"/>
          </p:cNvPicPr>
          <p:nvPr/>
        </p:nvPicPr>
        <p:blipFill>
          <a:blip r:embed="rId3"/>
          <a:stretch>
            <a:fillRect/>
          </a:stretch>
        </p:blipFill>
        <p:spPr>
          <a:xfrm>
            <a:off x="6156903" y="1381968"/>
            <a:ext cx="5819850" cy="4735316"/>
          </a:xfrm>
          <a:prstGeom prst="rect">
            <a:avLst/>
          </a:prstGeom>
        </p:spPr>
      </p:pic>
    </p:spTree>
    <p:extLst>
      <p:ext uri="{BB962C8B-B14F-4D97-AF65-F5344CB8AC3E}">
        <p14:creationId xmlns:p14="http://schemas.microsoft.com/office/powerpoint/2010/main" val="3688358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JUEGO DE MEMORIA ESTRUCTURA DEL PROYECTO</a:t>
            </a:r>
          </a:p>
        </p:txBody>
      </p:sp>
      <p:pic>
        <p:nvPicPr>
          <p:cNvPr id="6" name="Marcador de contenido 5">
            <a:extLst>
              <a:ext uri="{FF2B5EF4-FFF2-40B4-BE49-F238E27FC236}">
                <a16:creationId xmlns:a16="http://schemas.microsoft.com/office/drawing/2014/main" id="{146AFEDD-9B16-711A-708A-01A80B7D91B8}"/>
              </a:ext>
            </a:extLst>
          </p:cNvPr>
          <p:cNvPicPr>
            <a:picLocks noGrp="1" noChangeAspect="1"/>
          </p:cNvPicPr>
          <p:nvPr>
            <p:ph idx="1"/>
          </p:nvPr>
        </p:nvPicPr>
        <p:blipFill>
          <a:blip r:embed="rId2"/>
          <a:stretch>
            <a:fillRect/>
          </a:stretch>
        </p:blipFill>
        <p:spPr>
          <a:xfrm>
            <a:off x="3340180" y="1511559"/>
            <a:ext cx="3119714" cy="5019870"/>
          </a:xfrm>
        </p:spPr>
      </p:pic>
    </p:spTree>
    <p:extLst>
      <p:ext uri="{BB962C8B-B14F-4D97-AF65-F5344CB8AC3E}">
        <p14:creationId xmlns:p14="http://schemas.microsoft.com/office/powerpoint/2010/main" val="3304886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GRAFICA – GAME.HTML</a:t>
            </a:r>
          </a:p>
        </p:txBody>
      </p:sp>
      <p:pic>
        <p:nvPicPr>
          <p:cNvPr id="5" name="Imagen 4">
            <a:extLst>
              <a:ext uri="{FF2B5EF4-FFF2-40B4-BE49-F238E27FC236}">
                <a16:creationId xmlns:a16="http://schemas.microsoft.com/office/drawing/2014/main" id="{E89C22BA-5AF4-8036-F9C2-9238A115C686}"/>
              </a:ext>
            </a:extLst>
          </p:cNvPr>
          <p:cNvPicPr>
            <a:picLocks noChangeAspect="1"/>
          </p:cNvPicPr>
          <p:nvPr/>
        </p:nvPicPr>
        <p:blipFill>
          <a:blip r:embed="rId2"/>
          <a:stretch>
            <a:fillRect/>
          </a:stretch>
        </p:blipFill>
        <p:spPr>
          <a:xfrm>
            <a:off x="264464" y="1270000"/>
            <a:ext cx="9591675" cy="3563516"/>
          </a:xfrm>
          <a:prstGeom prst="rect">
            <a:avLst/>
          </a:prstGeom>
        </p:spPr>
      </p:pic>
      <p:sp>
        <p:nvSpPr>
          <p:cNvPr id="6" name="CuadroTexto 5">
            <a:extLst>
              <a:ext uri="{FF2B5EF4-FFF2-40B4-BE49-F238E27FC236}">
                <a16:creationId xmlns:a16="http://schemas.microsoft.com/office/drawing/2014/main" id="{430E2BDA-74FB-2B72-FA17-970C2ED518BF}"/>
              </a:ext>
            </a:extLst>
          </p:cNvPr>
          <p:cNvSpPr txBox="1"/>
          <p:nvPr/>
        </p:nvSpPr>
        <p:spPr>
          <a:xfrm>
            <a:off x="485191" y="5048071"/>
            <a:ext cx="7091266" cy="646331"/>
          </a:xfrm>
          <a:prstGeom prst="rect">
            <a:avLst/>
          </a:prstGeom>
          <a:noFill/>
        </p:spPr>
        <p:txBody>
          <a:bodyPr wrap="square" rtlCol="0">
            <a:spAutoFit/>
          </a:bodyPr>
          <a:lstStyle/>
          <a:p>
            <a:r>
              <a:rPr lang="es-CO" dirty="0"/>
              <a:t>HEAD: se cargan las librerías de estilos que se van a usar, el link del archivo </a:t>
            </a:r>
            <a:r>
              <a:rPr lang="es-CO" dirty="0" err="1"/>
              <a:t>css</a:t>
            </a:r>
            <a:r>
              <a:rPr lang="es-CO" dirty="0"/>
              <a:t> personalizado.</a:t>
            </a:r>
          </a:p>
        </p:txBody>
      </p:sp>
    </p:spTree>
    <p:extLst>
      <p:ext uri="{BB962C8B-B14F-4D97-AF65-F5344CB8AC3E}">
        <p14:creationId xmlns:p14="http://schemas.microsoft.com/office/powerpoint/2010/main" val="509981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GRAFICA – GAME.HTML</a:t>
            </a:r>
          </a:p>
        </p:txBody>
      </p:sp>
      <p:sp>
        <p:nvSpPr>
          <p:cNvPr id="6" name="CuadroTexto 5">
            <a:extLst>
              <a:ext uri="{FF2B5EF4-FFF2-40B4-BE49-F238E27FC236}">
                <a16:creationId xmlns:a16="http://schemas.microsoft.com/office/drawing/2014/main" id="{430E2BDA-74FB-2B72-FA17-970C2ED518BF}"/>
              </a:ext>
            </a:extLst>
          </p:cNvPr>
          <p:cNvSpPr txBox="1"/>
          <p:nvPr/>
        </p:nvSpPr>
        <p:spPr>
          <a:xfrm>
            <a:off x="520702" y="4808374"/>
            <a:ext cx="7091266" cy="1754326"/>
          </a:xfrm>
          <a:prstGeom prst="rect">
            <a:avLst/>
          </a:prstGeom>
          <a:noFill/>
        </p:spPr>
        <p:txBody>
          <a:bodyPr wrap="square" rtlCol="0">
            <a:spAutoFit/>
          </a:bodyPr>
          <a:lstStyle/>
          <a:p>
            <a:r>
              <a:rPr lang="es-CO" dirty="0" err="1"/>
              <a:t>Header</a:t>
            </a:r>
            <a:r>
              <a:rPr lang="es-CO" dirty="0"/>
              <a:t>: </a:t>
            </a:r>
            <a:r>
              <a:rPr kumimoji="0" lang="es-CO" altLang="es-CO" sz="1800" b="0" i="0" u="none" strike="noStrike" cap="none" normalizeH="0" baseline="0" dirty="0">
                <a:ln>
                  <a:noFill/>
                </a:ln>
                <a:solidFill>
                  <a:schemeClr val="tx1"/>
                </a:solidFill>
                <a:effectLst/>
                <a:latin typeface="Arial" panose="020B0604020202020204" pitchFamily="34" charset="0"/>
              </a:rPr>
              <a:t>Este encabezado web incluye un logotipo, nombre de usuario con puntos y un menú desplegable para acciones adicionales como ver historial de puntos, administrar juegos y cerrar sesión. Es simple, intuitivo y proporciona una experiencia de navegación eficiente.</a:t>
            </a:r>
          </a:p>
          <a:p>
            <a:endParaRPr lang="es-CO" dirty="0"/>
          </a:p>
        </p:txBody>
      </p:sp>
      <p:pic>
        <p:nvPicPr>
          <p:cNvPr id="4" name="Imagen 3">
            <a:extLst>
              <a:ext uri="{FF2B5EF4-FFF2-40B4-BE49-F238E27FC236}">
                <a16:creationId xmlns:a16="http://schemas.microsoft.com/office/drawing/2014/main" id="{B551E005-E3AC-C761-921A-4FF50F17C37C}"/>
              </a:ext>
            </a:extLst>
          </p:cNvPr>
          <p:cNvPicPr>
            <a:picLocks noChangeAspect="1"/>
          </p:cNvPicPr>
          <p:nvPr/>
        </p:nvPicPr>
        <p:blipFill>
          <a:blip r:embed="rId2"/>
          <a:stretch>
            <a:fillRect/>
          </a:stretch>
        </p:blipFill>
        <p:spPr>
          <a:xfrm>
            <a:off x="177280" y="1238093"/>
            <a:ext cx="9517225" cy="3427214"/>
          </a:xfrm>
          <a:prstGeom prst="rect">
            <a:avLst/>
          </a:prstGeom>
        </p:spPr>
      </p:pic>
      <p:sp>
        <p:nvSpPr>
          <p:cNvPr id="8" name="Rectangle 2">
            <a:extLst>
              <a:ext uri="{FF2B5EF4-FFF2-40B4-BE49-F238E27FC236}">
                <a16:creationId xmlns:a16="http://schemas.microsoft.com/office/drawing/2014/main" id="{7D5BDDD2-AA6E-E1C8-F834-E8624590C214}"/>
              </a:ext>
            </a:extLst>
          </p:cNvPr>
          <p:cNvSpPr>
            <a:spLocks noChangeArrowheads="1"/>
          </p:cNvSpPr>
          <p:nvPr/>
        </p:nvSpPr>
        <p:spPr bwMode="auto">
          <a:xfrm>
            <a:off x="0" y="0"/>
            <a:ext cx="433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Söhne"/>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1375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GRAFICA – GAME.HTML</a:t>
            </a:r>
          </a:p>
        </p:txBody>
      </p:sp>
      <p:sp>
        <p:nvSpPr>
          <p:cNvPr id="6" name="CuadroTexto 5">
            <a:extLst>
              <a:ext uri="{FF2B5EF4-FFF2-40B4-BE49-F238E27FC236}">
                <a16:creationId xmlns:a16="http://schemas.microsoft.com/office/drawing/2014/main" id="{430E2BDA-74FB-2B72-FA17-970C2ED518BF}"/>
              </a:ext>
            </a:extLst>
          </p:cNvPr>
          <p:cNvSpPr txBox="1"/>
          <p:nvPr/>
        </p:nvSpPr>
        <p:spPr>
          <a:xfrm>
            <a:off x="4909696" y="2345093"/>
            <a:ext cx="7091266"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800" b="1" i="0" u="none" strike="noStrike" cap="none" normalizeH="0" baseline="0" dirty="0">
                <a:ln>
                  <a:noFill/>
                </a:ln>
                <a:solidFill>
                  <a:schemeClr val="tx1"/>
                </a:solidFill>
                <a:effectLst/>
                <a:latin typeface="Arial" panose="020B0604020202020204" pitchFamily="34" charset="0"/>
              </a:rPr>
              <a:t>Cronómetro</a:t>
            </a:r>
            <a:r>
              <a:rPr kumimoji="0" lang="es-CO" altLang="es-CO" sz="1800" b="0" i="0" u="none" strike="noStrike" cap="none" normalizeH="0" baseline="0" dirty="0">
                <a:ln>
                  <a:noFill/>
                </a:ln>
                <a:solidFill>
                  <a:schemeClr val="tx1"/>
                </a:solidFill>
                <a:effectLst/>
                <a:latin typeface="Arial" panose="020B0604020202020204" pitchFamily="34" charset="0"/>
              </a:rPr>
              <a:t>: Presenta un cronómetro con campos para horas, minutos y segundos, organizados dentro de un contenedor.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1800" b="1" i="0" u="none" strike="noStrike" cap="none" normalizeH="0" baseline="0" dirty="0">
                <a:ln>
                  <a:noFill/>
                </a:ln>
                <a:solidFill>
                  <a:schemeClr val="tx1"/>
                </a:solidFill>
                <a:effectLst/>
                <a:latin typeface="Arial" panose="020B0604020202020204" pitchFamily="34" charset="0"/>
              </a:rPr>
              <a:t>Barra de Progreso</a:t>
            </a:r>
            <a:r>
              <a:rPr kumimoji="0" lang="es-CO" altLang="es-CO" sz="1800" b="0" i="0" u="none" strike="noStrike" cap="none" normalizeH="0" baseline="0" dirty="0">
                <a:ln>
                  <a:noFill/>
                </a:ln>
                <a:solidFill>
                  <a:schemeClr val="tx1"/>
                </a:solidFill>
                <a:effectLst/>
                <a:latin typeface="Arial" panose="020B0604020202020204" pitchFamily="34" charset="0"/>
              </a:rPr>
              <a:t>: Indica visualmente el avance de una tarea o proceso, siendo ajustable según el progreso del usuario.</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CO" altLang="es-CO" sz="1800" b="1" i="0" u="none" strike="noStrike" cap="none" normalizeH="0" baseline="0" dirty="0">
                <a:ln>
                  <a:noFill/>
                </a:ln>
                <a:solidFill>
                  <a:schemeClr val="tx1"/>
                </a:solidFill>
                <a:effectLst/>
                <a:latin typeface="Arial" panose="020B0604020202020204" pitchFamily="34" charset="0"/>
              </a:rPr>
              <a:t>Nivel de Dificultad</a:t>
            </a:r>
            <a:r>
              <a:rPr kumimoji="0" lang="es-CO" altLang="es-CO" sz="1800" b="0" i="0" u="none" strike="noStrike" cap="none" normalizeH="0" baseline="0" dirty="0">
                <a:ln>
                  <a:noFill/>
                </a:ln>
                <a:solidFill>
                  <a:schemeClr val="tx1"/>
                </a:solidFill>
                <a:effectLst/>
                <a:latin typeface="Arial" panose="020B0604020202020204" pitchFamily="34" charset="0"/>
              </a:rPr>
              <a:t>: Permite al usuario seleccionar entre niveles de dificultad fácil, medio y difícil mediante un menú desplegable</a:t>
            </a:r>
            <a:endParaRPr lang="es-CO" dirty="0"/>
          </a:p>
        </p:txBody>
      </p:sp>
      <p:sp>
        <p:nvSpPr>
          <p:cNvPr id="8" name="Rectangle 2">
            <a:extLst>
              <a:ext uri="{FF2B5EF4-FFF2-40B4-BE49-F238E27FC236}">
                <a16:creationId xmlns:a16="http://schemas.microsoft.com/office/drawing/2014/main" id="{7D5BDDD2-AA6E-E1C8-F834-E8624590C214}"/>
              </a:ext>
            </a:extLst>
          </p:cNvPr>
          <p:cNvSpPr>
            <a:spLocks noChangeArrowheads="1"/>
          </p:cNvSpPr>
          <p:nvPr/>
        </p:nvSpPr>
        <p:spPr bwMode="auto">
          <a:xfrm>
            <a:off x="0" y="0"/>
            <a:ext cx="433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Söhne"/>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pic>
        <p:nvPicPr>
          <p:cNvPr id="5" name="Imagen 4">
            <a:extLst>
              <a:ext uri="{FF2B5EF4-FFF2-40B4-BE49-F238E27FC236}">
                <a16:creationId xmlns:a16="http://schemas.microsoft.com/office/drawing/2014/main" id="{3A76AAFB-41EE-1B23-04A8-F00518D6FC0A}"/>
              </a:ext>
            </a:extLst>
          </p:cNvPr>
          <p:cNvPicPr>
            <a:picLocks noChangeAspect="1"/>
          </p:cNvPicPr>
          <p:nvPr/>
        </p:nvPicPr>
        <p:blipFill>
          <a:blip r:embed="rId2"/>
          <a:stretch>
            <a:fillRect/>
          </a:stretch>
        </p:blipFill>
        <p:spPr>
          <a:xfrm>
            <a:off x="646751" y="1153319"/>
            <a:ext cx="4322697" cy="4432136"/>
          </a:xfrm>
          <a:prstGeom prst="rect">
            <a:avLst/>
          </a:prstGeom>
        </p:spPr>
      </p:pic>
      <p:sp>
        <p:nvSpPr>
          <p:cNvPr id="9" name="Rectangle 2">
            <a:extLst>
              <a:ext uri="{FF2B5EF4-FFF2-40B4-BE49-F238E27FC236}">
                <a16:creationId xmlns:a16="http://schemas.microsoft.com/office/drawing/2014/main" id="{ADA29DB4-3DE3-900B-ECB5-CF52E0543383}"/>
              </a:ext>
            </a:extLst>
          </p:cNvPr>
          <p:cNvSpPr>
            <a:spLocks noChangeArrowheads="1"/>
          </p:cNvSpPr>
          <p:nvPr/>
        </p:nvSpPr>
        <p:spPr bwMode="auto">
          <a:xfrm>
            <a:off x="0" y="0"/>
            <a:ext cx="5524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Söhne"/>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2168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GRAFICA – GAME.HTML</a:t>
            </a:r>
          </a:p>
        </p:txBody>
      </p:sp>
      <p:sp>
        <p:nvSpPr>
          <p:cNvPr id="6" name="CuadroTexto 5">
            <a:extLst>
              <a:ext uri="{FF2B5EF4-FFF2-40B4-BE49-F238E27FC236}">
                <a16:creationId xmlns:a16="http://schemas.microsoft.com/office/drawing/2014/main" id="{430E2BDA-74FB-2B72-FA17-970C2ED518BF}"/>
              </a:ext>
            </a:extLst>
          </p:cNvPr>
          <p:cNvSpPr txBox="1"/>
          <p:nvPr/>
        </p:nvSpPr>
        <p:spPr>
          <a:xfrm>
            <a:off x="5924940" y="2136338"/>
            <a:ext cx="5225413"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ES" altLang="es-CO" sz="1800" i="0" u="none" strike="noStrike" cap="none" normalizeH="0" baseline="0" dirty="0">
                <a:ln>
                  <a:noFill/>
                </a:ln>
                <a:solidFill>
                  <a:schemeClr val="tx1"/>
                </a:solidFill>
                <a:effectLst/>
                <a:latin typeface="Arial" panose="020B0604020202020204" pitchFamily="34" charset="0"/>
              </a:rPr>
              <a:t>Modal de Puntos: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CO" sz="1800" i="0" u="none" strike="noStrike" cap="none" normalizeH="0" baseline="0" dirty="0">
                <a:ln>
                  <a:noFill/>
                </a:ln>
                <a:solidFill>
                  <a:schemeClr val="tx1"/>
                </a:solidFill>
                <a:effectLst/>
                <a:latin typeface="Arial" panose="020B0604020202020204" pitchFamily="34" charset="0"/>
              </a:rPr>
              <a:t>Presenta un modal que muestra el historial de puntos del usuario.</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CO" sz="1800" i="0" u="none" strike="noStrike" cap="none" normalizeH="0" baseline="0" dirty="0">
                <a:ln>
                  <a:noFill/>
                </a:ln>
                <a:solidFill>
                  <a:schemeClr val="tx1"/>
                </a:solidFill>
                <a:effectLst/>
                <a:latin typeface="Arial" panose="020B0604020202020204" pitchFamily="34" charset="0"/>
              </a:rPr>
              <a:t>Contiene una tabla con columnas para el número de usuario, nombre de usuario y cantidad de puntos.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CO" sz="1800" i="0" u="none" strike="noStrike" cap="none" normalizeH="0" baseline="0" dirty="0">
                <a:ln>
                  <a:noFill/>
                </a:ln>
                <a:solidFill>
                  <a:schemeClr val="tx1"/>
                </a:solidFill>
                <a:effectLst/>
                <a:latin typeface="Arial" panose="020B0604020202020204" pitchFamily="34" charset="0"/>
              </a:rPr>
              <a:t>Los datos están organizados de manera legible y estructurada.</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CO" sz="1800" i="0" u="none" strike="noStrike" cap="none" normalizeH="0" baseline="0" dirty="0">
                <a:ln>
                  <a:noFill/>
                </a:ln>
                <a:solidFill>
                  <a:schemeClr val="tx1"/>
                </a:solidFill>
                <a:effectLst/>
                <a:latin typeface="Arial" panose="020B0604020202020204" pitchFamily="34" charset="0"/>
              </a:rPr>
              <a:t>Incluye un botón "Cerrar" para salir del modal sin realizar cambios.</a:t>
            </a:r>
            <a:endParaRPr lang="es-CO" dirty="0"/>
          </a:p>
        </p:txBody>
      </p:sp>
      <p:sp>
        <p:nvSpPr>
          <p:cNvPr id="8" name="Rectangle 2">
            <a:extLst>
              <a:ext uri="{FF2B5EF4-FFF2-40B4-BE49-F238E27FC236}">
                <a16:creationId xmlns:a16="http://schemas.microsoft.com/office/drawing/2014/main" id="{7D5BDDD2-AA6E-E1C8-F834-E8624590C214}"/>
              </a:ext>
            </a:extLst>
          </p:cNvPr>
          <p:cNvSpPr>
            <a:spLocks noChangeArrowheads="1"/>
          </p:cNvSpPr>
          <p:nvPr/>
        </p:nvSpPr>
        <p:spPr bwMode="auto">
          <a:xfrm>
            <a:off x="0" y="0"/>
            <a:ext cx="433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Söhne"/>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DA29DB4-3DE3-900B-ECB5-CF52E0543383}"/>
              </a:ext>
            </a:extLst>
          </p:cNvPr>
          <p:cNvSpPr>
            <a:spLocks noChangeArrowheads="1"/>
          </p:cNvSpPr>
          <p:nvPr/>
        </p:nvSpPr>
        <p:spPr bwMode="auto">
          <a:xfrm>
            <a:off x="0" y="0"/>
            <a:ext cx="5524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Söhne"/>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F4A7F0BB-50C3-EE96-045F-7C4CC7EEF732}"/>
              </a:ext>
            </a:extLst>
          </p:cNvPr>
          <p:cNvPicPr>
            <a:picLocks noChangeAspect="1"/>
          </p:cNvPicPr>
          <p:nvPr/>
        </p:nvPicPr>
        <p:blipFill>
          <a:blip r:embed="rId2"/>
          <a:stretch>
            <a:fillRect/>
          </a:stretch>
        </p:blipFill>
        <p:spPr>
          <a:xfrm>
            <a:off x="276226" y="1401498"/>
            <a:ext cx="5648714" cy="5172955"/>
          </a:xfrm>
          <a:prstGeom prst="rect">
            <a:avLst/>
          </a:prstGeom>
        </p:spPr>
      </p:pic>
    </p:spTree>
    <p:extLst>
      <p:ext uri="{BB962C8B-B14F-4D97-AF65-F5344CB8AC3E}">
        <p14:creationId xmlns:p14="http://schemas.microsoft.com/office/powerpoint/2010/main" val="3701088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GRAFICA – GAME.HTML</a:t>
            </a:r>
          </a:p>
        </p:txBody>
      </p:sp>
      <p:sp>
        <p:nvSpPr>
          <p:cNvPr id="6" name="CuadroTexto 5">
            <a:extLst>
              <a:ext uri="{FF2B5EF4-FFF2-40B4-BE49-F238E27FC236}">
                <a16:creationId xmlns:a16="http://schemas.microsoft.com/office/drawing/2014/main" id="{430E2BDA-74FB-2B72-FA17-970C2ED518BF}"/>
              </a:ext>
            </a:extLst>
          </p:cNvPr>
          <p:cNvSpPr txBox="1"/>
          <p:nvPr/>
        </p:nvSpPr>
        <p:spPr>
          <a:xfrm>
            <a:off x="5924940" y="2136338"/>
            <a:ext cx="5225413"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ES" altLang="es-CO" sz="1800" i="0" u="none" strike="noStrike" cap="none" normalizeH="0" baseline="0" dirty="0">
                <a:ln>
                  <a:noFill/>
                </a:ln>
                <a:solidFill>
                  <a:schemeClr val="tx1"/>
                </a:solidFill>
                <a:effectLst/>
                <a:latin typeface="Arial" panose="020B0604020202020204" pitchFamily="34" charset="0"/>
              </a:rPr>
              <a:t>Modal de Puntos: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CO" sz="1800" i="0" u="none" strike="noStrike" cap="none" normalizeH="0" baseline="0" dirty="0">
                <a:ln>
                  <a:noFill/>
                </a:ln>
                <a:solidFill>
                  <a:schemeClr val="tx1"/>
                </a:solidFill>
                <a:effectLst/>
                <a:latin typeface="Arial" panose="020B0604020202020204" pitchFamily="34" charset="0"/>
              </a:rPr>
              <a:t>Presenta un modal que muestra el historial de puntos del usuario.</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CO" sz="1800" i="0" u="none" strike="noStrike" cap="none" normalizeH="0" baseline="0" dirty="0">
                <a:ln>
                  <a:noFill/>
                </a:ln>
                <a:solidFill>
                  <a:schemeClr val="tx1"/>
                </a:solidFill>
                <a:effectLst/>
                <a:latin typeface="Arial" panose="020B0604020202020204" pitchFamily="34" charset="0"/>
              </a:rPr>
              <a:t>Contiene una tabla con columnas para el número de usuario, nombre de usuario y cantidad de puntos.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CO" sz="1800" i="0" u="none" strike="noStrike" cap="none" normalizeH="0" baseline="0" dirty="0">
                <a:ln>
                  <a:noFill/>
                </a:ln>
                <a:solidFill>
                  <a:schemeClr val="tx1"/>
                </a:solidFill>
                <a:effectLst/>
                <a:latin typeface="Arial" panose="020B0604020202020204" pitchFamily="34" charset="0"/>
              </a:rPr>
              <a:t>Los datos están organizados de manera legible y estructurada.</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ES" altLang="es-CO" sz="1800" i="0" u="none" strike="noStrike" cap="none" normalizeH="0" baseline="0" dirty="0">
                <a:ln>
                  <a:noFill/>
                </a:ln>
                <a:solidFill>
                  <a:schemeClr val="tx1"/>
                </a:solidFill>
                <a:effectLst/>
                <a:latin typeface="Arial" panose="020B0604020202020204" pitchFamily="34" charset="0"/>
              </a:rPr>
              <a:t>Incluye un botón "Cerrar" para salir del modal sin realizar cambios.</a:t>
            </a:r>
            <a:endParaRPr lang="es-CO" dirty="0"/>
          </a:p>
        </p:txBody>
      </p:sp>
      <p:sp>
        <p:nvSpPr>
          <p:cNvPr id="8" name="Rectangle 2">
            <a:extLst>
              <a:ext uri="{FF2B5EF4-FFF2-40B4-BE49-F238E27FC236}">
                <a16:creationId xmlns:a16="http://schemas.microsoft.com/office/drawing/2014/main" id="{7D5BDDD2-AA6E-E1C8-F834-E8624590C214}"/>
              </a:ext>
            </a:extLst>
          </p:cNvPr>
          <p:cNvSpPr>
            <a:spLocks noChangeArrowheads="1"/>
          </p:cNvSpPr>
          <p:nvPr/>
        </p:nvSpPr>
        <p:spPr bwMode="auto">
          <a:xfrm>
            <a:off x="0" y="0"/>
            <a:ext cx="4337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Söhne"/>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ADA29DB4-3DE3-900B-ECB5-CF52E0543383}"/>
              </a:ext>
            </a:extLst>
          </p:cNvPr>
          <p:cNvSpPr>
            <a:spLocks noChangeArrowheads="1"/>
          </p:cNvSpPr>
          <p:nvPr/>
        </p:nvSpPr>
        <p:spPr bwMode="auto">
          <a:xfrm>
            <a:off x="0" y="0"/>
            <a:ext cx="5524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Söhne"/>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F4A7F0BB-50C3-EE96-045F-7C4CC7EEF732}"/>
              </a:ext>
            </a:extLst>
          </p:cNvPr>
          <p:cNvPicPr>
            <a:picLocks noChangeAspect="1"/>
          </p:cNvPicPr>
          <p:nvPr/>
        </p:nvPicPr>
        <p:blipFill>
          <a:blip r:embed="rId2"/>
          <a:stretch>
            <a:fillRect/>
          </a:stretch>
        </p:blipFill>
        <p:spPr>
          <a:xfrm>
            <a:off x="276226" y="1401498"/>
            <a:ext cx="5648714" cy="5172955"/>
          </a:xfrm>
          <a:prstGeom prst="rect">
            <a:avLst/>
          </a:prstGeom>
        </p:spPr>
      </p:pic>
    </p:spTree>
    <p:extLst>
      <p:ext uri="{BB962C8B-B14F-4D97-AF65-F5344CB8AC3E}">
        <p14:creationId xmlns:p14="http://schemas.microsoft.com/office/powerpoint/2010/main" val="45690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GRAFICA - HTML</a:t>
            </a:r>
          </a:p>
        </p:txBody>
      </p:sp>
      <p:pic>
        <p:nvPicPr>
          <p:cNvPr id="12" name="Imagen 11">
            <a:extLst>
              <a:ext uri="{FF2B5EF4-FFF2-40B4-BE49-F238E27FC236}">
                <a16:creationId xmlns:a16="http://schemas.microsoft.com/office/drawing/2014/main" id="{12067931-ADA0-19C1-6096-3D7D00669E58}"/>
              </a:ext>
            </a:extLst>
          </p:cNvPr>
          <p:cNvPicPr>
            <a:picLocks noChangeAspect="1"/>
          </p:cNvPicPr>
          <p:nvPr/>
        </p:nvPicPr>
        <p:blipFill>
          <a:blip r:embed="rId2"/>
          <a:stretch>
            <a:fillRect/>
          </a:stretch>
        </p:blipFill>
        <p:spPr>
          <a:xfrm>
            <a:off x="7965674" y="1270000"/>
            <a:ext cx="3400425" cy="3819525"/>
          </a:xfrm>
          <a:prstGeom prst="rect">
            <a:avLst/>
          </a:prstGeom>
        </p:spPr>
      </p:pic>
      <p:pic>
        <p:nvPicPr>
          <p:cNvPr id="16" name="Imagen 15">
            <a:extLst>
              <a:ext uri="{FF2B5EF4-FFF2-40B4-BE49-F238E27FC236}">
                <a16:creationId xmlns:a16="http://schemas.microsoft.com/office/drawing/2014/main" id="{F0EF8091-E91C-DEDC-9797-E59F685461B0}"/>
              </a:ext>
            </a:extLst>
          </p:cNvPr>
          <p:cNvPicPr>
            <a:picLocks noChangeAspect="1"/>
          </p:cNvPicPr>
          <p:nvPr/>
        </p:nvPicPr>
        <p:blipFill>
          <a:blip r:embed="rId3"/>
          <a:stretch>
            <a:fillRect/>
          </a:stretch>
        </p:blipFill>
        <p:spPr>
          <a:xfrm>
            <a:off x="1143096" y="1727201"/>
            <a:ext cx="6696075" cy="3200400"/>
          </a:xfrm>
          <a:prstGeom prst="rect">
            <a:avLst/>
          </a:prstGeom>
        </p:spPr>
      </p:pic>
    </p:spTree>
    <p:extLst>
      <p:ext uri="{BB962C8B-B14F-4D97-AF65-F5344CB8AC3E}">
        <p14:creationId xmlns:p14="http://schemas.microsoft.com/office/powerpoint/2010/main" val="2750356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a:xfrm>
            <a:off x="648694" y="627121"/>
            <a:ext cx="8596668" cy="1320800"/>
          </a:xfrm>
        </p:spPr>
        <p:txBody>
          <a:bodyPr/>
          <a:lstStyle/>
          <a:p>
            <a:r>
              <a:rPr lang="es-CO" dirty="0"/>
              <a:t>INTERFACE GRAFICA – GAME.HTML</a:t>
            </a:r>
          </a:p>
        </p:txBody>
      </p:sp>
      <p:pic>
        <p:nvPicPr>
          <p:cNvPr id="8" name="Imagen 7">
            <a:extLst>
              <a:ext uri="{FF2B5EF4-FFF2-40B4-BE49-F238E27FC236}">
                <a16:creationId xmlns:a16="http://schemas.microsoft.com/office/drawing/2014/main" id="{6C9B9C59-2CEA-7DF3-ACB2-0ED79604A5A8}"/>
              </a:ext>
            </a:extLst>
          </p:cNvPr>
          <p:cNvPicPr>
            <a:picLocks noChangeAspect="1"/>
          </p:cNvPicPr>
          <p:nvPr/>
        </p:nvPicPr>
        <p:blipFill>
          <a:blip r:embed="rId2"/>
          <a:stretch>
            <a:fillRect/>
          </a:stretch>
        </p:blipFill>
        <p:spPr>
          <a:xfrm>
            <a:off x="353883" y="1270000"/>
            <a:ext cx="6961318" cy="5052041"/>
          </a:xfrm>
          <a:prstGeom prst="rect">
            <a:avLst/>
          </a:prstGeom>
        </p:spPr>
      </p:pic>
      <p:sp>
        <p:nvSpPr>
          <p:cNvPr id="9" name="CuadroTexto 8">
            <a:extLst>
              <a:ext uri="{FF2B5EF4-FFF2-40B4-BE49-F238E27FC236}">
                <a16:creationId xmlns:a16="http://schemas.microsoft.com/office/drawing/2014/main" id="{1F915012-5DDC-00B7-EC52-AA92F814CDBA}"/>
              </a:ext>
            </a:extLst>
          </p:cNvPr>
          <p:cNvSpPr txBox="1"/>
          <p:nvPr/>
        </p:nvSpPr>
        <p:spPr>
          <a:xfrm>
            <a:off x="7511143" y="1362269"/>
            <a:ext cx="4326974" cy="4524315"/>
          </a:xfrm>
          <a:prstGeom prst="rect">
            <a:avLst/>
          </a:prstGeom>
          <a:noFill/>
        </p:spPr>
        <p:txBody>
          <a:bodyPr wrap="square" rtlCol="0">
            <a:spAutoFit/>
          </a:bodyPr>
          <a:lstStyle/>
          <a:p>
            <a:r>
              <a:rPr lang="es-ES" dirty="0"/>
              <a:t>Estos scripts brindan funcionalidades esenciales:</a:t>
            </a:r>
          </a:p>
          <a:p>
            <a:r>
              <a:rPr lang="es-ES" dirty="0"/>
              <a:t>Bootstrap: Importa la biblioteca Bootstrap para estilos y componentes.</a:t>
            </a:r>
          </a:p>
          <a:p>
            <a:r>
              <a:rPr lang="es-ES" dirty="0"/>
              <a:t>Clases de Juego: Define la lógica del cronómetro y del juego.</a:t>
            </a:r>
          </a:p>
          <a:p>
            <a:r>
              <a:rPr lang="es-ES" dirty="0"/>
              <a:t>JavaScript Personalizado: Agrega funcionalidades específicas y manipula el DOM.</a:t>
            </a:r>
          </a:p>
          <a:p>
            <a:r>
              <a:rPr lang="es-ES" dirty="0"/>
              <a:t>Funciones Adicionales: Obtienen datos del almacenamiento local y actualizan la página.</a:t>
            </a:r>
          </a:p>
          <a:p>
            <a:r>
              <a:rPr lang="es-ES" dirty="0"/>
              <a:t>Estos scripts son fundamentales para la interacción y funcionalidad de la página web del juego.</a:t>
            </a:r>
          </a:p>
          <a:p>
            <a:endParaRPr lang="es-CO" dirty="0"/>
          </a:p>
        </p:txBody>
      </p:sp>
      <p:sp>
        <p:nvSpPr>
          <p:cNvPr id="13" name="Rectangle 4">
            <a:extLst>
              <a:ext uri="{FF2B5EF4-FFF2-40B4-BE49-F238E27FC236}">
                <a16:creationId xmlns:a16="http://schemas.microsoft.com/office/drawing/2014/main" id="{24DC3168-77E7-6872-9D98-73FBD74F01DD}"/>
              </a:ext>
            </a:extLst>
          </p:cNvPr>
          <p:cNvSpPr>
            <a:spLocks noChangeArrowheads="1"/>
          </p:cNvSpPr>
          <p:nvPr/>
        </p:nvSpPr>
        <p:spPr bwMode="auto">
          <a:xfrm>
            <a:off x="0" y="0"/>
            <a:ext cx="2209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Söhne"/>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115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JAVASCRIPT-GAME</a:t>
            </a:r>
          </a:p>
        </p:txBody>
      </p:sp>
      <p:pic>
        <p:nvPicPr>
          <p:cNvPr id="7" name="Marcador de contenido 6">
            <a:extLst>
              <a:ext uri="{FF2B5EF4-FFF2-40B4-BE49-F238E27FC236}">
                <a16:creationId xmlns:a16="http://schemas.microsoft.com/office/drawing/2014/main" id="{D5D4CBE3-9E94-6889-6F6F-4C21A0339A06}"/>
              </a:ext>
            </a:extLst>
          </p:cNvPr>
          <p:cNvPicPr>
            <a:picLocks noGrp="1" noChangeAspect="1"/>
          </p:cNvPicPr>
          <p:nvPr>
            <p:ph idx="1"/>
          </p:nvPr>
        </p:nvPicPr>
        <p:blipFill>
          <a:blip r:embed="rId2"/>
          <a:stretch>
            <a:fillRect/>
          </a:stretch>
        </p:blipFill>
        <p:spPr>
          <a:xfrm>
            <a:off x="46733" y="1319696"/>
            <a:ext cx="7542327" cy="3881437"/>
          </a:xfrm>
        </p:spPr>
      </p:pic>
      <p:sp>
        <p:nvSpPr>
          <p:cNvPr id="8" name="CuadroTexto 7">
            <a:extLst>
              <a:ext uri="{FF2B5EF4-FFF2-40B4-BE49-F238E27FC236}">
                <a16:creationId xmlns:a16="http://schemas.microsoft.com/office/drawing/2014/main" id="{2AA143CB-8C00-CB28-DD52-8BE9CECECDF7}"/>
              </a:ext>
            </a:extLst>
          </p:cNvPr>
          <p:cNvSpPr txBox="1"/>
          <p:nvPr/>
        </p:nvSpPr>
        <p:spPr>
          <a:xfrm>
            <a:off x="7832100" y="228600"/>
            <a:ext cx="4109884" cy="59093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effectLst/>
                <a:latin typeface="Söhne"/>
              </a:rPr>
              <a:t>Esta clase </a:t>
            </a:r>
            <a:r>
              <a:rPr kumimoji="0" lang="es-CO" altLang="es-CO" b="1" i="0" u="none" strike="noStrike" cap="none" normalizeH="0" baseline="0" dirty="0" err="1">
                <a:ln>
                  <a:noFill/>
                </a:ln>
                <a:effectLst/>
                <a:latin typeface="Söhne Mono"/>
              </a:rPr>
              <a:t>Game</a:t>
            </a:r>
            <a:r>
              <a:rPr kumimoji="0" lang="es-CO" altLang="es-CO" sz="1800" b="0" i="0" u="none" strike="noStrike" cap="none" normalizeH="0" baseline="0" dirty="0">
                <a:ln>
                  <a:noFill/>
                </a:ln>
                <a:effectLst/>
                <a:latin typeface="Söhne"/>
              </a:rPr>
              <a:t> se encarga de gestionar la lógica del juego. Aquí hay una descripción simplificada de lo que hace:</a:t>
            </a:r>
            <a:endParaRPr kumimoji="0" lang="es-CO" altLang="es-CO" sz="105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effectLst/>
                <a:latin typeface="Söhne"/>
              </a:rPr>
              <a:t>Constructor</a:t>
            </a:r>
            <a:r>
              <a:rPr kumimoji="0" lang="es-CO" altLang="es-CO" sz="1800" b="0" i="0" u="none" strike="noStrike" cap="none" normalizeH="0" baseline="0" dirty="0">
                <a:ln>
                  <a:noFill/>
                </a:ln>
                <a:effectLst/>
                <a:latin typeface="Söhne"/>
              </a:rPr>
              <a:t>: Configura los atributos y obtiene elementos del DOM necesarios para el juego.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effectLst/>
                <a:latin typeface="Söhne"/>
              </a:rPr>
              <a:t>Configuración de Rutas</a:t>
            </a:r>
            <a:r>
              <a:rPr kumimoji="0" lang="es-CO" altLang="es-CO" sz="1800" b="0" i="0" u="none" strike="noStrike" cap="none" normalizeH="0" baseline="0" dirty="0">
                <a:ln>
                  <a:noFill/>
                </a:ln>
                <a:effectLst/>
                <a:latin typeface="Söhne"/>
              </a:rPr>
              <a:t>: Define las rutas para los recursos del juego, como las imágenes y los datos JSON.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effectLst/>
                <a:latin typeface="Söhne"/>
              </a:rPr>
              <a:t>Ancho de Cartas</a:t>
            </a:r>
            <a:r>
              <a:rPr kumimoji="0" lang="es-CO" altLang="es-CO" sz="1800" b="0" i="0" u="none" strike="noStrike" cap="none" normalizeH="0" baseline="0" dirty="0">
                <a:ln>
                  <a:noFill/>
                </a:ln>
                <a:effectLst/>
                <a:latin typeface="Söhne"/>
              </a:rPr>
              <a:t>: Calcula el ancho de las cartas del juego basado en el nivel.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effectLst/>
                <a:latin typeface="Söhne"/>
              </a:rPr>
              <a:t>Inicialización del Juego</a:t>
            </a:r>
            <a:r>
              <a:rPr kumimoji="0" lang="es-CO" altLang="es-CO" sz="1800" b="0" i="0" u="none" strike="noStrike" cap="none" normalizeH="0" baseline="0" dirty="0">
                <a:ln>
                  <a:noFill/>
                </a:ln>
                <a:effectLst/>
                <a:latin typeface="Söhne"/>
              </a:rPr>
              <a:t>: Obtiene los datos del JSON y comienza el juego.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effectLst/>
                <a:latin typeface="Söhne"/>
              </a:rPr>
              <a:t>Control de Juego</a:t>
            </a:r>
            <a:r>
              <a:rPr kumimoji="0" lang="es-CO" altLang="es-CO" sz="1800" b="0" i="0" u="none" strike="noStrike" cap="none" normalizeH="0" baseline="0" dirty="0">
                <a:ln>
                  <a:noFill/>
                </a:ln>
                <a:effectLst/>
                <a:latin typeface="Söhne"/>
              </a:rPr>
              <a:t>: Gestiona el número de niveles, el número máximo de cartas, cartas volteadas, bloqueo de interacción y pares coincidentes encontrados.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effectLst/>
                <a:latin typeface="Söhne"/>
              </a:rPr>
              <a:t>Cronómetro</a:t>
            </a:r>
            <a:r>
              <a:rPr kumimoji="0" lang="es-CO" altLang="es-CO" sz="1800" b="0" i="0" u="none" strike="noStrike" cap="none" normalizeH="0" baseline="0" dirty="0">
                <a:ln>
                  <a:noFill/>
                </a:ln>
                <a:effectLst/>
                <a:latin typeface="Söhne"/>
              </a:rPr>
              <a:t>: Inicializa un objeto de cronómetro para registrar el tiempo de juego.</a:t>
            </a:r>
          </a:p>
          <a:p>
            <a:endParaRPr lang="es-CO" dirty="0"/>
          </a:p>
        </p:txBody>
      </p:sp>
      <p:sp>
        <p:nvSpPr>
          <p:cNvPr id="9" name="Rectangle 1">
            <a:extLst>
              <a:ext uri="{FF2B5EF4-FFF2-40B4-BE49-F238E27FC236}">
                <a16:creationId xmlns:a16="http://schemas.microsoft.com/office/drawing/2014/main" id="{9162E3B5-C113-0C85-6B6E-C54A4D724E08}"/>
              </a:ext>
            </a:extLst>
          </p:cNvPr>
          <p:cNvSpPr>
            <a:spLocks noChangeArrowheads="1"/>
          </p:cNvSpPr>
          <p:nvPr/>
        </p:nvSpPr>
        <p:spPr bwMode="auto">
          <a:xfrm>
            <a:off x="0" y="-110211"/>
            <a:ext cx="65" cy="677623"/>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2463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JAVASCRIPT-GAME</a:t>
            </a:r>
          </a:p>
        </p:txBody>
      </p:sp>
      <p:sp>
        <p:nvSpPr>
          <p:cNvPr id="9" name="Rectangle 1">
            <a:extLst>
              <a:ext uri="{FF2B5EF4-FFF2-40B4-BE49-F238E27FC236}">
                <a16:creationId xmlns:a16="http://schemas.microsoft.com/office/drawing/2014/main" id="{9162E3B5-C113-0C85-6B6E-C54A4D724E08}"/>
              </a:ext>
            </a:extLst>
          </p:cNvPr>
          <p:cNvSpPr>
            <a:spLocks noChangeArrowheads="1"/>
          </p:cNvSpPr>
          <p:nvPr/>
        </p:nvSpPr>
        <p:spPr bwMode="auto">
          <a:xfrm>
            <a:off x="0" y="-110211"/>
            <a:ext cx="65" cy="677623"/>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8CC7B49A-2274-C879-77D0-05B68006806B}"/>
              </a:ext>
            </a:extLst>
          </p:cNvPr>
          <p:cNvPicPr>
            <a:picLocks noChangeAspect="1"/>
          </p:cNvPicPr>
          <p:nvPr/>
        </p:nvPicPr>
        <p:blipFill>
          <a:blip r:embed="rId2"/>
          <a:stretch>
            <a:fillRect/>
          </a:stretch>
        </p:blipFill>
        <p:spPr>
          <a:xfrm>
            <a:off x="377687" y="1344542"/>
            <a:ext cx="6372225" cy="4162425"/>
          </a:xfrm>
          <a:prstGeom prst="rect">
            <a:avLst/>
          </a:prstGeom>
        </p:spPr>
      </p:pic>
      <p:sp>
        <p:nvSpPr>
          <p:cNvPr id="11" name="Rectangle 2">
            <a:extLst>
              <a:ext uri="{FF2B5EF4-FFF2-40B4-BE49-F238E27FC236}">
                <a16:creationId xmlns:a16="http://schemas.microsoft.com/office/drawing/2014/main" id="{533E492D-C52D-6FEA-4A6A-0E0051F8AC26}"/>
              </a:ext>
            </a:extLst>
          </p:cNvPr>
          <p:cNvSpPr>
            <a:spLocks noChangeArrowheads="1"/>
          </p:cNvSpPr>
          <p:nvPr/>
        </p:nvSpPr>
        <p:spPr bwMode="auto">
          <a:xfrm>
            <a:off x="0" y="-238656"/>
            <a:ext cx="65" cy="477311"/>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2" name="CuadroTexto 11">
            <a:extLst>
              <a:ext uri="{FF2B5EF4-FFF2-40B4-BE49-F238E27FC236}">
                <a16:creationId xmlns:a16="http://schemas.microsoft.com/office/drawing/2014/main" id="{DB4AC40F-C8F4-8C82-D33B-3B4F0ED0727D}"/>
              </a:ext>
            </a:extLst>
          </p:cNvPr>
          <p:cNvSpPr txBox="1"/>
          <p:nvPr/>
        </p:nvSpPr>
        <p:spPr>
          <a:xfrm>
            <a:off x="6927574" y="609600"/>
            <a:ext cx="4452730" cy="5632311"/>
          </a:xfrm>
          <a:prstGeom prst="rect">
            <a:avLst/>
          </a:prstGeom>
          <a:noFill/>
        </p:spPr>
        <p:txBody>
          <a:bodyPr wrap="square" rtlCol="0">
            <a:spAutoFit/>
          </a:bodyPr>
          <a:lstStyle/>
          <a:p>
            <a:endParaRPr lang="es-ES" dirty="0"/>
          </a:p>
          <a:p>
            <a:r>
              <a:rPr lang="es-ES" dirty="0" err="1"/>
              <a:t>getDataJson</a:t>
            </a:r>
            <a:r>
              <a:rPr lang="es-ES" dirty="0"/>
              <a:t>(): Este método utiliza </a:t>
            </a:r>
            <a:r>
              <a:rPr lang="es-ES" dirty="0" err="1"/>
              <a:t>fetch</a:t>
            </a:r>
            <a:r>
              <a:rPr lang="es-ES" dirty="0"/>
              <a:t> para obtener datos del archivo JSON especificado por </a:t>
            </a:r>
            <a:r>
              <a:rPr lang="es-ES" dirty="0" err="1"/>
              <a:t>uriJson</a:t>
            </a:r>
            <a:r>
              <a:rPr lang="es-ES" dirty="0"/>
              <a:t>. Cuando se completa la solicitud, configura los elementos del juego con los datos obtenidos y luego inicia el cronómetro.</a:t>
            </a:r>
          </a:p>
          <a:p>
            <a:r>
              <a:rPr lang="es-ES" dirty="0" err="1"/>
              <a:t>getRandomArray</a:t>
            </a:r>
            <a:r>
              <a:rPr lang="es-ES" dirty="0"/>
              <a:t>(min, </a:t>
            </a:r>
            <a:r>
              <a:rPr lang="es-ES" dirty="0" err="1"/>
              <a:t>max</a:t>
            </a:r>
            <a:r>
              <a:rPr lang="es-ES" dirty="0"/>
              <a:t>, </a:t>
            </a:r>
            <a:r>
              <a:rPr lang="es-ES" dirty="0" err="1"/>
              <a:t>count</a:t>
            </a:r>
            <a:r>
              <a:rPr lang="es-ES" dirty="0"/>
              <a:t>): Este método genera un array aleatorio de números únicos dentro de un rango específico (min y </a:t>
            </a:r>
            <a:r>
              <a:rPr lang="es-ES" dirty="0" err="1"/>
              <a:t>max</a:t>
            </a:r>
            <a:r>
              <a:rPr lang="es-ES" dirty="0"/>
              <a:t>). Primero, comprueba si los parámetros son válidos. Luego, genera números aleatorios únicos y los almacena en un array (</a:t>
            </a:r>
            <a:r>
              <a:rPr lang="es-ES" dirty="0" err="1"/>
              <a:t>contentNum</a:t>
            </a:r>
            <a:r>
              <a:rPr lang="es-ES" dirty="0"/>
              <a:t>). Luego, utiliza esos números para seleccionar elementos del array </a:t>
            </a:r>
            <a:r>
              <a:rPr lang="es-ES" dirty="0" err="1"/>
              <a:t>newArrayGames</a:t>
            </a:r>
            <a:r>
              <a:rPr lang="es-ES" dirty="0"/>
              <a:t> y los duplica. Finalmente, utiliza un algoritmo de barajado para mezclar el array de cartas del juego y lo devuelve.</a:t>
            </a:r>
          </a:p>
        </p:txBody>
      </p:sp>
    </p:spTree>
    <p:extLst>
      <p:ext uri="{BB962C8B-B14F-4D97-AF65-F5344CB8AC3E}">
        <p14:creationId xmlns:p14="http://schemas.microsoft.com/office/powerpoint/2010/main" val="2773511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JAVASCRIPT-GAME</a:t>
            </a:r>
          </a:p>
        </p:txBody>
      </p:sp>
      <p:sp>
        <p:nvSpPr>
          <p:cNvPr id="9" name="Rectangle 1">
            <a:extLst>
              <a:ext uri="{FF2B5EF4-FFF2-40B4-BE49-F238E27FC236}">
                <a16:creationId xmlns:a16="http://schemas.microsoft.com/office/drawing/2014/main" id="{9162E3B5-C113-0C85-6B6E-C54A4D724E08}"/>
              </a:ext>
            </a:extLst>
          </p:cNvPr>
          <p:cNvSpPr>
            <a:spLocks noChangeArrowheads="1"/>
          </p:cNvSpPr>
          <p:nvPr/>
        </p:nvSpPr>
        <p:spPr bwMode="auto">
          <a:xfrm>
            <a:off x="0" y="-110211"/>
            <a:ext cx="65" cy="677623"/>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533E492D-C52D-6FEA-4A6A-0E0051F8AC26}"/>
              </a:ext>
            </a:extLst>
          </p:cNvPr>
          <p:cNvSpPr>
            <a:spLocks noChangeArrowheads="1"/>
          </p:cNvSpPr>
          <p:nvPr/>
        </p:nvSpPr>
        <p:spPr bwMode="auto">
          <a:xfrm>
            <a:off x="0" y="-238656"/>
            <a:ext cx="65" cy="477311"/>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2" name="CuadroTexto 11">
            <a:extLst>
              <a:ext uri="{FF2B5EF4-FFF2-40B4-BE49-F238E27FC236}">
                <a16:creationId xmlns:a16="http://schemas.microsoft.com/office/drawing/2014/main" id="{DB4AC40F-C8F4-8C82-D33B-3B4F0ED0727D}"/>
              </a:ext>
            </a:extLst>
          </p:cNvPr>
          <p:cNvSpPr txBox="1"/>
          <p:nvPr/>
        </p:nvSpPr>
        <p:spPr>
          <a:xfrm>
            <a:off x="6927574" y="609600"/>
            <a:ext cx="4452730" cy="59093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800" b="1" i="0" u="none" strike="noStrike" cap="none" normalizeH="0" baseline="0" dirty="0" err="1">
                <a:ln>
                  <a:noFill/>
                </a:ln>
                <a:effectLst/>
                <a:latin typeface="Söhne"/>
              </a:rPr>
              <a:t>setShuffleArray</a:t>
            </a:r>
            <a:r>
              <a:rPr kumimoji="0" lang="es-CO" altLang="es-CO" sz="1800" b="1" i="0" u="none" strike="noStrike" cap="none" normalizeH="0" baseline="0" dirty="0">
                <a:ln>
                  <a:noFill/>
                </a:ln>
                <a:effectLst/>
                <a:latin typeface="Söhne"/>
              </a:rPr>
              <a:t>(</a:t>
            </a:r>
            <a:r>
              <a:rPr kumimoji="0" lang="es-CO" altLang="es-CO" sz="1800" b="1" i="0" u="none" strike="noStrike" cap="none" normalizeH="0" baseline="0" dirty="0" err="1">
                <a:ln>
                  <a:noFill/>
                </a:ln>
                <a:effectLst/>
                <a:latin typeface="Söhne"/>
              </a:rPr>
              <a:t>dataArrar</a:t>
            </a:r>
            <a:r>
              <a:rPr kumimoji="0" lang="es-CO" altLang="es-CO" sz="1800" b="1" i="0" u="none" strike="noStrike" cap="none" normalizeH="0" baseline="0" dirty="0">
                <a:ln>
                  <a:noFill/>
                </a:ln>
                <a:effectLst/>
                <a:latin typeface="Söhne"/>
              </a:rPr>
              <a:t>)</a:t>
            </a:r>
            <a:r>
              <a:rPr kumimoji="0" lang="es-CO" altLang="es-CO" sz="1800" b="0" i="0" u="none" strike="noStrike" cap="none" normalizeH="0" baseline="0" dirty="0">
                <a:ln>
                  <a:noFill/>
                </a:ln>
                <a:effectLst/>
                <a:latin typeface="Söhne"/>
              </a:rPr>
              <a:t>: Este método toma un array como entrada y lo baraja utilizando el método </a:t>
            </a:r>
            <a:r>
              <a:rPr kumimoji="0" lang="es-CO" altLang="es-CO" b="1" i="0" u="none" strike="noStrike" cap="none" normalizeH="0" baseline="0" dirty="0" err="1">
                <a:ln>
                  <a:noFill/>
                </a:ln>
                <a:effectLst/>
                <a:latin typeface="Söhne Mono"/>
              </a:rPr>
              <a:t>sort</a:t>
            </a:r>
            <a:r>
              <a:rPr kumimoji="0" lang="es-CO" altLang="es-CO" b="1" i="0" u="none" strike="noStrike" cap="none" normalizeH="0" baseline="0" dirty="0">
                <a:ln>
                  <a:noFill/>
                </a:ln>
                <a:effectLst/>
                <a:latin typeface="Söhne Mono"/>
              </a:rPr>
              <a:t>()</a:t>
            </a:r>
            <a:r>
              <a:rPr kumimoji="0" lang="es-CO" altLang="es-CO" sz="1800" b="0" i="0" u="none" strike="noStrike" cap="none" normalizeH="0" baseline="0" dirty="0">
                <a:ln>
                  <a:noFill/>
                </a:ln>
                <a:effectLst/>
                <a:latin typeface="Söhne"/>
              </a:rPr>
              <a:t> junto con una función de comparación que devuelve un número aleatorio entre -0.5 y 0.5. Esto reorganiza aleatoriamente los elementos en el array y lo devuelve.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1800" b="1" i="0" u="none" strike="noStrike" cap="none" normalizeH="0" baseline="0" dirty="0" err="1">
                <a:ln>
                  <a:noFill/>
                </a:ln>
                <a:effectLst/>
                <a:latin typeface="Söhne"/>
              </a:rPr>
              <a:t>setElements</a:t>
            </a:r>
            <a:r>
              <a:rPr kumimoji="0" lang="es-CO" altLang="es-CO" sz="1800" b="1" i="0" u="none" strike="noStrike" cap="none" normalizeH="0" baseline="0" dirty="0">
                <a:ln>
                  <a:noFill/>
                </a:ln>
                <a:effectLst/>
                <a:latin typeface="Söhne"/>
              </a:rPr>
              <a:t>(</a:t>
            </a:r>
            <a:r>
              <a:rPr kumimoji="0" lang="es-CO" altLang="es-CO" sz="1800" b="1" i="0" u="none" strike="noStrike" cap="none" normalizeH="0" baseline="0" dirty="0" err="1">
                <a:ln>
                  <a:noFill/>
                </a:ln>
                <a:effectLst/>
                <a:latin typeface="Söhne"/>
              </a:rPr>
              <a:t>arraJson</a:t>
            </a:r>
            <a:r>
              <a:rPr kumimoji="0" lang="es-CO" altLang="es-CO" sz="1800" b="1" i="0" u="none" strike="noStrike" cap="none" normalizeH="0" baseline="0" dirty="0">
                <a:ln>
                  <a:noFill/>
                </a:ln>
                <a:effectLst/>
                <a:latin typeface="Söhne"/>
              </a:rPr>
              <a:t>)</a:t>
            </a:r>
            <a:r>
              <a:rPr kumimoji="0" lang="es-CO" altLang="es-CO" sz="1800" b="0" i="0" u="none" strike="noStrike" cap="none" normalizeH="0" baseline="0" dirty="0">
                <a:ln>
                  <a:noFill/>
                </a:ln>
                <a:effectLst/>
                <a:latin typeface="Söhne"/>
              </a:rPr>
              <a:t>: Este método configura los elementos del juego utilizando los datos obtenidos del archivo JSON. Primero, limpia el contenedor del juego. Luego, almacena los datos del JSON en </a:t>
            </a:r>
            <a:r>
              <a:rPr kumimoji="0" lang="es-CO" altLang="es-CO" b="1" i="0" u="none" strike="noStrike" cap="none" normalizeH="0" baseline="0" dirty="0" err="1">
                <a:ln>
                  <a:noFill/>
                </a:ln>
                <a:effectLst/>
                <a:latin typeface="Söhne Mono"/>
              </a:rPr>
              <a:t>newArrayGames</a:t>
            </a:r>
            <a:r>
              <a:rPr kumimoji="0" lang="es-CO" altLang="es-CO" sz="1800" b="0" i="0" u="none" strike="noStrike" cap="none" normalizeH="0" baseline="0" dirty="0">
                <a:ln>
                  <a:noFill/>
                </a:ln>
                <a:effectLst/>
                <a:latin typeface="Söhne"/>
              </a:rPr>
              <a:t>. Después, obtiene un nuevo array aleatorio de cartas utilizando el método </a:t>
            </a:r>
            <a:r>
              <a:rPr kumimoji="0" lang="es-CO" altLang="es-CO" b="1" i="0" u="none" strike="noStrike" cap="none" normalizeH="0" baseline="0" dirty="0" err="1">
                <a:ln>
                  <a:noFill/>
                </a:ln>
                <a:effectLst/>
                <a:latin typeface="Söhne Mono"/>
              </a:rPr>
              <a:t>getRandomArray</a:t>
            </a:r>
            <a:r>
              <a:rPr kumimoji="0" lang="es-CO" altLang="es-CO" b="1" i="0" u="none" strike="noStrike" cap="none" normalizeH="0" baseline="0" dirty="0">
                <a:ln>
                  <a:noFill/>
                </a:ln>
                <a:effectLst/>
                <a:latin typeface="Söhne Mono"/>
              </a:rPr>
              <a:t>()</a:t>
            </a:r>
            <a:r>
              <a:rPr kumimoji="0" lang="es-CO" altLang="es-CO" sz="1800" b="0" i="0" u="none" strike="noStrike" cap="none" normalizeH="0" baseline="0" dirty="0">
                <a:ln>
                  <a:noFill/>
                </a:ln>
                <a:effectLst/>
                <a:latin typeface="Söhne"/>
              </a:rPr>
              <a:t>. Luego, genera las tarjetas del juego utilizando un bucle, donde cada tarjeta tiene una imagen, un título y un texto basados en los datos del array aleatorio. Finalmente, agrega las tarjetas al contenedor del juego y muestra la parte frontal de las tarjetas.</a:t>
            </a:r>
          </a:p>
        </p:txBody>
      </p:sp>
      <p:pic>
        <p:nvPicPr>
          <p:cNvPr id="5" name="Imagen 4">
            <a:extLst>
              <a:ext uri="{FF2B5EF4-FFF2-40B4-BE49-F238E27FC236}">
                <a16:creationId xmlns:a16="http://schemas.microsoft.com/office/drawing/2014/main" id="{0F8C2310-1E0C-FA63-3908-43FD25C9EC68}"/>
              </a:ext>
            </a:extLst>
          </p:cNvPr>
          <p:cNvPicPr>
            <a:picLocks noChangeAspect="1"/>
          </p:cNvPicPr>
          <p:nvPr/>
        </p:nvPicPr>
        <p:blipFill>
          <a:blip r:embed="rId2"/>
          <a:stretch>
            <a:fillRect/>
          </a:stretch>
        </p:blipFill>
        <p:spPr>
          <a:xfrm>
            <a:off x="238539" y="1252537"/>
            <a:ext cx="6202018" cy="4352925"/>
          </a:xfrm>
          <a:prstGeom prst="rect">
            <a:avLst/>
          </a:prstGeom>
        </p:spPr>
      </p:pic>
      <p:sp>
        <p:nvSpPr>
          <p:cNvPr id="6" name="Rectangle 1">
            <a:extLst>
              <a:ext uri="{FF2B5EF4-FFF2-40B4-BE49-F238E27FC236}">
                <a16:creationId xmlns:a16="http://schemas.microsoft.com/office/drawing/2014/main" id="{C16FC9D8-F3E9-A999-96F7-D449AC6AEAD4}"/>
              </a:ext>
            </a:extLst>
          </p:cNvPr>
          <p:cNvSpPr>
            <a:spLocks noChangeArrowheads="1"/>
          </p:cNvSpPr>
          <p:nvPr/>
        </p:nvSpPr>
        <p:spPr bwMode="auto">
          <a:xfrm>
            <a:off x="0" y="-377155"/>
            <a:ext cx="65" cy="75431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5950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JAVASCRIPT-GAME</a:t>
            </a:r>
          </a:p>
        </p:txBody>
      </p:sp>
      <p:sp>
        <p:nvSpPr>
          <p:cNvPr id="9" name="Rectangle 1">
            <a:extLst>
              <a:ext uri="{FF2B5EF4-FFF2-40B4-BE49-F238E27FC236}">
                <a16:creationId xmlns:a16="http://schemas.microsoft.com/office/drawing/2014/main" id="{9162E3B5-C113-0C85-6B6E-C54A4D724E08}"/>
              </a:ext>
            </a:extLst>
          </p:cNvPr>
          <p:cNvSpPr>
            <a:spLocks noChangeArrowheads="1"/>
          </p:cNvSpPr>
          <p:nvPr/>
        </p:nvSpPr>
        <p:spPr bwMode="auto">
          <a:xfrm>
            <a:off x="0" y="-110211"/>
            <a:ext cx="65" cy="677623"/>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533E492D-C52D-6FEA-4A6A-0E0051F8AC26}"/>
              </a:ext>
            </a:extLst>
          </p:cNvPr>
          <p:cNvSpPr>
            <a:spLocks noChangeArrowheads="1"/>
          </p:cNvSpPr>
          <p:nvPr/>
        </p:nvSpPr>
        <p:spPr bwMode="auto">
          <a:xfrm>
            <a:off x="0" y="-238656"/>
            <a:ext cx="65" cy="477311"/>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2" name="CuadroTexto 11">
            <a:extLst>
              <a:ext uri="{FF2B5EF4-FFF2-40B4-BE49-F238E27FC236}">
                <a16:creationId xmlns:a16="http://schemas.microsoft.com/office/drawing/2014/main" id="{DB4AC40F-C8F4-8C82-D33B-3B4F0ED0727D}"/>
              </a:ext>
            </a:extLst>
          </p:cNvPr>
          <p:cNvSpPr txBox="1"/>
          <p:nvPr/>
        </p:nvSpPr>
        <p:spPr>
          <a:xfrm>
            <a:off x="4578543" y="2523663"/>
            <a:ext cx="669897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effectLst/>
              <a:latin typeface="Söhne"/>
            </a:endParaRPr>
          </a:p>
        </p:txBody>
      </p:sp>
      <p:sp>
        <p:nvSpPr>
          <p:cNvPr id="6" name="Rectangle 1">
            <a:extLst>
              <a:ext uri="{FF2B5EF4-FFF2-40B4-BE49-F238E27FC236}">
                <a16:creationId xmlns:a16="http://schemas.microsoft.com/office/drawing/2014/main" id="{C16FC9D8-F3E9-A999-96F7-D449AC6AEAD4}"/>
              </a:ext>
            </a:extLst>
          </p:cNvPr>
          <p:cNvSpPr>
            <a:spLocks noChangeArrowheads="1"/>
          </p:cNvSpPr>
          <p:nvPr/>
        </p:nvSpPr>
        <p:spPr bwMode="auto">
          <a:xfrm>
            <a:off x="0" y="-377155"/>
            <a:ext cx="65" cy="75431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ADA842F5-B653-DAEB-3DF1-47689D9638EE}"/>
              </a:ext>
            </a:extLst>
          </p:cNvPr>
          <p:cNvPicPr>
            <a:picLocks noChangeAspect="1"/>
          </p:cNvPicPr>
          <p:nvPr/>
        </p:nvPicPr>
        <p:blipFill>
          <a:blip r:embed="rId2"/>
          <a:stretch>
            <a:fillRect/>
          </a:stretch>
        </p:blipFill>
        <p:spPr>
          <a:xfrm>
            <a:off x="298174" y="1173867"/>
            <a:ext cx="5987446" cy="4780776"/>
          </a:xfrm>
          <a:prstGeom prst="rect">
            <a:avLst/>
          </a:prstGeom>
        </p:spPr>
      </p:pic>
      <p:sp>
        <p:nvSpPr>
          <p:cNvPr id="15" name="Rectangle 6">
            <a:extLst>
              <a:ext uri="{FF2B5EF4-FFF2-40B4-BE49-F238E27FC236}">
                <a16:creationId xmlns:a16="http://schemas.microsoft.com/office/drawing/2014/main" id="{15177E04-2FEE-279C-1298-C921B26CEEA9}"/>
              </a:ext>
            </a:extLst>
          </p:cNvPr>
          <p:cNvSpPr>
            <a:spLocks noChangeArrowheads="1"/>
          </p:cNvSpPr>
          <p:nvPr/>
        </p:nvSpPr>
        <p:spPr bwMode="auto">
          <a:xfrm>
            <a:off x="-483986" y="1590898"/>
            <a:ext cx="11368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Söhne"/>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16" name="CuadroTexto 15">
            <a:extLst>
              <a:ext uri="{FF2B5EF4-FFF2-40B4-BE49-F238E27FC236}">
                <a16:creationId xmlns:a16="http://schemas.microsoft.com/office/drawing/2014/main" id="{31192939-1276-3FD2-ECDE-30D3239108A0}"/>
              </a:ext>
            </a:extLst>
          </p:cNvPr>
          <p:cNvSpPr txBox="1"/>
          <p:nvPr/>
        </p:nvSpPr>
        <p:spPr>
          <a:xfrm>
            <a:off x="6460435" y="-159306"/>
            <a:ext cx="5128591" cy="701730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800" b="1" i="0" u="none" strike="noStrike" cap="none" normalizeH="0" baseline="0" dirty="0" err="1">
                <a:ln>
                  <a:noFill/>
                </a:ln>
                <a:solidFill>
                  <a:schemeClr val="tx1"/>
                </a:solidFill>
                <a:effectLst/>
                <a:latin typeface="Arial" panose="020B0604020202020204" pitchFamily="34" charset="0"/>
              </a:rPr>
              <a:t>showFrontSide</a:t>
            </a:r>
            <a:r>
              <a:rPr kumimoji="0" lang="es-CO" altLang="es-CO" sz="1800" b="1" i="0" u="none" strike="noStrike" cap="none" normalizeH="0" baseline="0" dirty="0">
                <a:ln>
                  <a:noFill/>
                </a:ln>
                <a:solidFill>
                  <a:schemeClr val="tx1"/>
                </a:solidFill>
                <a:effectLst/>
                <a:latin typeface="Arial" panose="020B0604020202020204" pitchFamily="34" charset="0"/>
              </a:rPr>
              <a:t>()</a:t>
            </a:r>
            <a:r>
              <a:rPr kumimoji="0" lang="es-CO" altLang="es-CO" sz="1800" b="0" i="0" u="none" strike="noStrike" cap="none" normalizeH="0" baseline="0" dirty="0">
                <a:ln>
                  <a:noFill/>
                </a:ln>
                <a:solidFill>
                  <a:schemeClr val="tx1"/>
                </a:solidFill>
                <a:effectLst/>
                <a:latin typeface="Arial" panose="020B0604020202020204" pitchFamily="34" charset="0"/>
              </a:rPr>
              <a:t>: Este método muestra la parte frontal de las cartas del juego durante 10 segundos antes de voltearlas nuevamente. Primero, obtiene todas las tarjetas del juego. Luego, para cada tarjeta, obtiene la imagen, el índice de la tarjeta, el título de la tarjeta y el texto de la tarjeta. Cambia la imagen de cada tarjeta a su fuente de datos y establece un atributo para indicar que la tarjeta está volteada. Luego, muestra el título y el texto de la tarjeta y espera 10 segundos antes de ocultarlos nuevamente y habilitar la función de hacer clic en las tarjetas.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1800" b="1" i="0" u="none" strike="noStrike" cap="none" normalizeH="0" baseline="0" dirty="0" err="1">
                <a:ln>
                  <a:noFill/>
                </a:ln>
                <a:solidFill>
                  <a:schemeClr val="tx1"/>
                </a:solidFill>
                <a:effectLst/>
                <a:latin typeface="Arial" panose="020B0604020202020204" pitchFamily="34" charset="0"/>
              </a:rPr>
              <a:t>enableClick</a:t>
            </a:r>
            <a:r>
              <a:rPr kumimoji="0" lang="es-CO" altLang="es-CO" sz="1800" b="1" i="0" u="none" strike="noStrike" cap="none" normalizeH="0" baseline="0" dirty="0">
                <a:ln>
                  <a:noFill/>
                </a:ln>
                <a:solidFill>
                  <a:schemeClr val="tx1"/>
                </a:solidFill>
                <a:effectLst/>
                <a:latin typeface="Arial" panose="020B0604020202020204" pitchFamily="34" charset="0"/>
              </a:rPr>
              <a:t>()</a:t>
            </a:r>
            <a:r>
              <a:rPr kumimoji="0" lang="es-CO" altLang="es-CO" sz="1800" b="0" i="0" u="none" strike="noStrike" cap="none" normalizeH="0" baseline="0" dirty="0">
                <a:ln>
                  <a:noFill/>
                </a:ln>
                <a:solidFill>
                  <a:schemeClr val="tx1"/>
                </a:solidFill>
                <a:effectLst/>
                <a:latin typeface="Arial" panose="020B0604020202020204" pitchFamily="34" charset="0"/>
              </a:rPr>
              <a:t>: Este método habilita la funcionalidad de hacer clic en las cartas del juego. Para cada tarjeta, agrega un evento de clic que verifica si la tarjeta no está bloqueada, no está ya volteada y no está en la lista de tarjetas volteadas. Si estas condiciones se cumplen, voltea la tarjeta, muestra el título y el texto, agrega la tarjeta a la lista de tarjetas volteadas y verifica si se han volteado dos tarjetas para comprobar si hay una coincidencia.</a:t>
            </a:r>
          </a:p>
          <a:p>
            <a:endParaRPr lang="es-CO" dirty="0"/>
          </a:p>
        </p:txBody>
      </p:sp>
    </p:spTree>
    <p:extLst>
      <p:ext uri="{BB962C8B-B14F-4D97-AF65-F5344CB8AC3E}">
        <p14:creationId xmlns:p14="http://schemas.microsoft.com/office/powerpoint/2010/main" val="1511320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JAVASCRIPT-GAME</a:t>
            </a:r>
          </a:p>
        </p:txBody>
      </p:sp>
      <p:sp>
        <p:nvSpPr>
          <p:cNvPr id="9" name="Rectangle 1">
            <a:extLst>
              <a:ext uri="{FF2B5EF4-FFF2-40B4-BE49-F238E27FC236}">
                <a16:creationId xmlns:a16="http://schemas.microsoft.com/office/drawing/2014/main" id="{9162E3B5-C113-0C85-6B6E-C54A4D724E08}"/>
              </a:ext>
            </a:extLst>
          </p:cNvPr>
          <p:cNvSpPr>
            <a:spLocks noChangeArrowheads="1"/>
          </p:cNvSpPr>
          <p:nvPr/>
        </p:nvSpPr>
        <p:spPr bwMode="auto">
          <a:xfrm>
            <a:off x="0" y="-110211"/>
            <a:ext cx="65" cy="677623"/>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533E492D-C52D-6FEA-4A6A-0E0051F8AC26}"/>
              </a:ext>
            </a:extLst>
          </p:cNvPr>
          <p:cNvSpPr>
            <a:spLocks noChangeArrowheads="1"/>
          </p:cNvSpPr>
          <p:nvPr/>
        </p:nvSpPr>
        <p:spPr bwMode="auto">
          <a:xfrm>
            <a:off x="0" y="-238656"/>
            <a:ext cx="65" cy="477311"/>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2" name="CuadroTexto 11">
            <a:extLst>
              <a:ext uri="{FF2B5EF4-FFF2-40B4-BE49-F238E27FC236}">
                <a16:creationId xmlns:a16="http://schemas.microsoft.com/office/drawing/2014/main" id="{DB4AC40F-C8F4-8C82-D33B-3B4F0ED0727D}"/>
              </a:ext>
            </a:extLst>
          </p:cNvPr>
          <p:cNvSpPr txBox="1"/>
          <p:nvPr/>
        </p:nvSpPr>
        <p:spPr>
          <a:xfrm>
            <a:off x="4578543" y="2523663"/>
            <a:ext cx="669897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effectLst/>
              <a:latin typeface="Söhne"/>
            </a:endParaRPr>
          </a:p>
        </p:txBody>
      </p:sp>
      <p:sp>
        <p:nvSpPr>
          <p:cNvPr id="6" name="Rectangle 1">
            <a:extLst>
              <a:ext uri="{FF2B5EF4-FFF2-40B4-BE49-F238E27FC236}">
                <a16:creationId xmlns:a16="http://schemas.microsoft.com/office/drawing/2014/main" id="{C16FC9D8-F3E9-A999-96F7-D449AC6AEAD4}"/>
              </a:ext>
            </a:extLst>
          </p:cNvPr>
          <p:cNvSpPr>
            <a:spLocks noChangeArrowheads="1"/>
          </p:cNvSpPr>
          <p:nvPr/>
        </p:nvSpPr>
        <p:spPr bwMode="auto">
          <a:xfrm>
            <a:off x="0" y="-377155"/>
            <a:ext cx="65" cy="75431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5" name="Rectangle 6">
            <a:extLst>
              <a:ext uri="{FF2B5EF4-FFF2-40B4-BE49-F238E27FC236}">
                <a16:creationId xmlns:a16="http://schemas.microsoft.com/office/drawing/2014/main" id="{15177E04-2FEE-279C-1298-C921B26CEEA9}"/>
              </a:ext>
            </a:extLst>
          </p:cNvPr>
          <p:cNvSpPr>
            <a:spLocks noChangeArrowheads="1"/>
          </p:cNvSpPr>
          <p:nvPr/>
        </p:nvSpPr>
        <p:spPr bwMode="auto">
          <a:xfrm>
            <a:off x="-483986" y="1590898"/>
            <a:ext cx="11368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Söhne"/>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16" name="CuadroTexto 15">
            <a:extLst>
              <a:ext uri="{FF2B5EF4-FFF2-40B4-BE49-F238E27FC236}">
                <a16:creationId xmlns:a16="http://schemas.microsoft.com/office/drawing/2014/main" id="{31192939-1276-3FD2-ECDE-30D3239108A0}"/>
              </a:ext>
            </a:extLst>
          </p:cNvPr>
          <p:cNvSpPr txBox="1"/>
          <p:nvPr/>
        </p:nvSpPr>
        <p:spPr>
          <a:xfrm>
            <a:off x="6311348" y="238655"/>
            <a:ext cx="5128591" cy="618630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a:p>
            <a:r>
              <a:rPr lang="es-ES" dirty="0"/>
              <a:t>Este método verifica si hay una coincidencia entre las dos cartas volteadas. Primero, obtiene las imágenes de las dos cartas volteadas y la ruta predeterminada de las imágenes. Luego, bloquea el tablero para evitar interacciones mientras se realiza la comparación.</a:t>
            </a:r>
          </a:p>
          <a:p>
            <a:endParaRPr lang="es-ES" dirty="0"/>
          </a:p>
          <a:p>
            <a:r>
              <a:rPr lang="es-ES" dirty="0"/>
              <a:t>Si las imágenes de las dos cartas son iguales, incrementa el contador de pares coincidentes encontrados y verifica si se han encontrado todos los pares posibles. Si se han encontrado todos los pares, muestra un mensaje de alerta indicando que el jugador ha ganado. Luego, actualiza la barra de progreso y desbloquea el tablero.</a:t>
            </a:r>
          </a:p>
          <a:p>
            <a:endParaRPr lang="es-ES" dirty="0"/>
          </a:p>
          <a:p>
            <a:r>
              <a:rPr lang="es-ES" dirty="0"/>
              <a:t>Si las imágenes no coinciden, después de un segundo, voltea las tarjetas nuevamente a su estado predeterminado y oculta los títulos y textos de las cartas. Finalmente, desbloquea el tablero para permitir más interacciones.</a:t>
            </a:r>
            <a:endParaRPr lang="es-CO" dirty="0"/>
          </a:p>
        </p:txBody>
      </p:sp>
      <p:pic>
        <p:nvPicPr>
          <p:cNvPr id="5" name="Imagen 4">
            <a:extLst>
              <a:ext uri="{FF2B5EF4-FFF2-40B4-BE49-F238E27FC236}">
                <a16:creationId xmlns:a16="http://schemas.microsoft.com/office/drawing/2014/main" id="{67619240-486F-4DD5-6AAD-666CCCF2A198}"/>
              </a:ext>
            </a:extLst>
          </p:cNvPr>
          <p:cNvPicPr>
            <a:picLocks noChangeAspect="1"/>
          </p:cNvPicPr>
          <p:nvPr/>
        </p:nvPicPr>
        <p:blipFill>
          <a:blip r:embed="rId2"/>
          <a:stretch>
            <a:fillRect/>
          </a:stretch>
        </p:blipFill>
        <p:spPr>
          <a:xfrm>
            <a:off x="226492" y="1208640"/>
            <a:ext cx="5869508" cy="5039760"/>
          </a:xfrm>
          <a:prstGeom prst="rect">
            <a:avLst/>
          </a:prstGeom>
        </p:spPr>
      </p:pic>
    </p:spTree>
    <p:extLst>
      <p:ext uri="{BB962C8B-B14F-4D97-AF65-F5344CB8AC3E}">
        <p14:creationId xmlns:p14="http://schemas.microsoft.com/office/powerpoint/2010/main" val="2058488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JAVASCRIPT-GAME</a:t>
            </a:r>
          </a:p>
        </p:txBody>
      </p:sp>
      <p:sp>
        <p:nvSpPr>
          <p:cNvPr id="9" name="Rectangle 1">
            <a:extLst>
              <a:ext uri="{FF2B5EF4-FFF2-40B4-BE49-F238E27FC236}">
                <a16:creationId xmlns:a16="http://schemas.microsoft.com/office/drawing/2014/main" id="{9162E3B5-C113-0C85-6B6E-C54A4D724E08}"/>
              </a:ext>
            </a:extLst>
          </p:cNvPr>
          <p:cNvSpPr>
            <a:spLocks noChangeArrowheads="1"/>
          </p:cNvSpPr>
          <p:nvPr/>
        </p:nvSpPr>
        <p:spPr bwMode="auto">
          <a:xfrm>
            <a:off x="0" y="-110211"/>
            <a:ext cx="65" cy="677623"/>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533E492D-C52D-6FEA-4A6A-0E0051F8AC26}"/>
              </a:ext>
            </a:extLst>
          </p:cNvPr>
          <p:cNvSpPr>
            <a:spLocks noChangeArrowheads="1"/>
          </p:cNvSpPr>
          <p:nvPr/>
        </p:nvSpPr>
        <p:spPr bwMode="auto">
          <a:xfrm>
            <a:off x="0" y="-238656"/>
            <a:ext cx="65" cy="477311"/>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2" name="CuadroTexto 11">
            <a:extLst>
              <a:ext uri="{FF2B5EF4-FFF2-40B4-BE49-F238E27FC236}">
                <a16:creationId xmlns:a16="http://schemas.microsoft.com/office/drawing/2014/main" id="{DB4AC40F-C8F4-8C82-D33B-3B4F0ED0727D}"/>
              </a:ext>
            </a:extLst>
          </p:cNvPr>
          <p:cNvSpPr txBox="1"/>
          <p:nvPr/>
        </p:nvSpPr>
        <p:spPr>
          <a:xfrm>
            <a:off x="4578543" y="2523663"/>
            <a:ext cx="669897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effectLst/>
              <a:latin typeface="Söhne"/>
            </a:endParaRPr>
          </a:p>
        </p:txBody>
      </p:sp>
      <p:sp>
        <p:nvSpPr>
          <p:cNvPr id="6" name="Rectangle 1">
            <a:extLst>
              <a:ext uri="{FF2B5EF4-FFF2-40B4-BE49-F238E27FC236}">
                <a16:creationId xmlns:a16="http://schemas.microsoft.com/office/drawing/2014/main" id="{C16FC9D8-F3E9-A999-96F7-D449AC6AEAD4}"/>
              </a:ext>
            </a:extLst>
          </p:cNvPr>
          <p:cNvSpPr>
            <a:spLocks noChangeArrowheads="1"/>
          </p:cNvSpPr>
          <p:nvPr/>
        </p:nvSpPr>
        <p:spPr bwMode="auto">
          <a:xfrm>
            <a:off x="0" y="-377155"/>
            <a:ext cx="65" cy="75431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5" name="Rectangle 6">
            <a:extLst>
              <a:ext uri="{FF2B5EF4-FFF2-40B4-BE49-F238E27FC236}">
                <a16:creationId xmlns:a16="http://schemas.microsoft.com/office/drawing/2014/main" id="{15177E04-2FEE-279C-1298-C921B26CEEA9}"/>
              </a:ext>
            </a:extLst>
          </p:cNvPr>
          <p:cNvSpPr>
            <a:spLocks noChangeArrowheads="1"/>
          </p:cNvSpPr>
          <p:nvPr/>
        </p:nvSpPr>
        <p:spPr bwMode="auto">
          <a:xfrm>
            <a:off x="-483986" y="1590898"/>
            <a:ext cx="11368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Söhne"/>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A24852F2-8318-6939-5F3E-5CD197650951}"/>
              </a:ext>
            </a:extLst>
          </p:cNvPr>
          <p:cNvPicPr>
            <a:picLocks noChangeAspect="1"/>
          </p:cNvPicPr>
          <p:nvPr/>
        </p:nvPicPr>
        <p:blipFill>
          <a:blip r:embed="rId2"/>
          <a:stretch>
            <a:fillRect/>
          </a:stretch>
        </p:blipFill>
        <p:spPr>
          <a:xfrm>
            <a:off x="27783" y="1611882"/>
            <a:ext cx="6402834" cy="3315719"/>
          </a:xfrm>
          <a:prstGeom prst="rect">
            <a:avLst/>
          </a:prstGeom>
        </p:spPr>
      </p:pic>
      <p:sp>
        <p:nvSpPr>
          <p:cNvPr id="10" name="CuadroTexto 9">
            <a:extLst>
              <a:ext uri="{FF2B5EF4-FFF2-40B4-BE49-F238E27FC236}">
                <a16:creationId xmlns:a16="http://schemas.microsoft.com/office/drawing/2014/main" id="{91B41998-6191-8139-4403-7C253466BAE8}"/>
              </a:ext>
            </a:extLst>
          </p:cNvPr>
          <p:cNvSpPr txBox="1"/>
          <p:nvPr/>
        </p:nvSpPr>
        <p:spPr>
          <a:xfrm>
            <a:off x="6689035" y="1411357"/>
            <a:ext cx="3101008" cy="3693319"/>
          </a:xfrm>
          <a:prstGeom prst="rect">
            <a:avLst/>
          </a:prstGeom>
          <a:noFill/>
        </p:spPr>
        <p:txBody>
          <a:bodyPr wrap="square" rtlCol="0">
            <a:spAutoFit/>
          </a:bodyPr>
          <a:lstStyle/>
          <a:p>
            <a:r>
              <a:rPr lang="es-ES" dirty="0"/>
              <a:t>El método </a:t>
            </a:r>
            <a:r>
              <a:rPr lang="es-ES" dirty="0" err="1"/>
              <a:t>updateProgressBar</a:t>
            </a:r>
            <a:r>
              <a:rPr lang="es-ES" dirty="0"/>
              <a:t>() actualiza la barra de progreso del juego basándose en el número de pares coincidentes encontrados.</a:t>
            </a:r>
          </a:p>
          <a:p>
            <a:r>
              <a:rPr lang="es-ES" dirty="0"/>
              <a:t>El objeto </a:t>
            </a:r>
            <a:r>
              <a:rPr lang="es-ES" dirty="0" err="1"/>
              <a:t>Game</a:t>
            </a:r>
            <a:r>
              <a:rPr lang="es-ES" dirty="0"/>
              <a:t> se instancia para iniciar el juego con un contenedor, nivel, barra de progreso y cronómetro predefinidos.</a:t>
            </a:r>
          </a:p>
          <a:p>
            <a:endParaRPr lang="es-CO" dirty="0"/>
          </a:p>
        </p:txBody>
      </p:sp>
    </p:spTree>
    <p:extLst>
      <p:ext uri="{BB962C8B-B14F-4D97-AF65-F5344CB8AC3E}">
        <p14:creationId xmlns:p14="http://schemas.microsoft.com/office/powerpoint/2010/main" val="177366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RESULTADO</a:t>
            </a:r>
          </a:p>
        </p:txBody>
      </p:sp>
      <p:pic>
        <p:nvPicPr>
          <p:cNvPr id="9" name="Marcador de contenido 8">
            <a:extLst>
              <a:ext uri="{FF2B5EF4-FFF2-40B4-BE49-F238E27FC236}">
                <a16:creationId xmlns:a16="http://schemas.microsoft.com/office/drawing/2014/main" id="{BEBD19B9-E52A-239B-25EC-C0B38CBDAFF0}"/>
              </a:ext>
            </a:extLst>
          </p:cNvPr>
          <p:cNvPicPr>
            <a:picLocks noGrp="1" noChangeAspect="1"/>
          </p:cNvPicPr>
          <p:nvPr>
            <p:ph idx="1"/>
          </p:nvPr>
        </p:nvPicPr>
        <p:blipFill>
          <a:blip r:embed="rId2"/>
          <a:stretch>
            <a:fillRect/>
          </a:stretch>
        </p:blipFill>
        <p:spPr>
          <a:xfrm>
            <a:off x="16468" y="1269999"/>
            <a:ext cx="5803060" cy="3881437"/>
          </a:xfrm>
        </p:spPr>
      </p:pic>
      <p:pic>
        <p:nvPicPr>
          <p:cNvPr id="13" name="Imagen 12">
            <a:extLst>
              <a:ext uri="{FF2B5EF4-FFF2-40B4-BE49-F238E27FC236}">
                <a16:creationId xmlns:a16="http://schemas.microsoft.com/office/drawing/2014/main" id="{B931D036-5F25-4CC8-3EF4-FCAE27E7ADCE}"/>
              </a:ext>
            </a:extLst>
          </p:cNvPr>
          <p:cNvPicPr>
            <a:picLocks noChangeAspect="1"/>
          </p:cNvPicPr>
          <p:nvPr/>
        </p:nvPicPr>
        <p:blipFill>
          <a:blip r:embed="rId3"/>
          <a:stretch>
            <a:fillRect/>
          </a:stretch>
        </p:blipFill>
        <p:spPr>
          <a:xfrm>
            <a:off x="6096000" y="1043595"/>
            <a:ext cx="5803060" cy="4059129"/>
          </a:xfrm>
          <a:prstGeom prst="rect">
            <a:avLst/>
          </a:prstGeom>
        </p:spPr>
      </p:pic>
    </p:spTree>
    <p:extLst>
      <p:ext uri="{BB962C8B-B14F-4D97-AF65-F5344CB8AC3E}">
        <p14:creationId xmlns:p14="http://schemas.microsoft.com/office/powerpoint/2010/main" val="265655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PRUEBAS</a:t>
            </a:r>
          </a:p>
        </p:txBody>
      </p:sp>
      <p:pic>
        <p:nvPicPr>
          <p:cNvPr id="6" name="Marcador de contenido 5">
            <a:extLst>
              <a:ext uri="{FF2B5EF4-FFF2-40B4-BE49-F238E27FC236}">
                <a16:creationId xmlns:a16="http://schemas.microsoft.com/office/drawing/2014/main" id="{923C722F-C3DA-2F80-5CBC-555F1A990FC6}"/>
              </a:ext>
            </a:extLst>
          </p:cNvPr>
          <p:cNvPicPr>
            <a:picLocks noGrp="1" noChangeAspect="1"/>
          </p:cNvPicPr>
          <p:nvPr>
            <p:ph idx="1"/>
          </p:nvPr>
        </p:nvPicPr>
        <p:blipFill>
          <a:blip r:embed="rId2"/>
          <a:stretch>
            <a:fillRect/>
          </a:stretch>
        </p:blipFill>
        <p:spPr>
          <a:xfrm>
            <a:off x="409159" y="1306789"/>
            <a:ext cx="3973997" cy="3881437"/>
          </a:xfrm>
        </p:spPr>
      </p:pic>
      <p:pic>
        <p:nvPicPr>
          <p:cNvPr id="8" name="Imagen 7">
            <a:extLst>
              <a:ext uri="{FF2B5EF4-FFF2-40B4-BE49-F238E27FC236}">
                <a16:creationId xmlns:a16="http://schemas.microsoft.com/office/drawing/2014/main" id="{D746D89B-1675-35D9-A099-E05BF4899FA1}"/>
              </a:ext>
            </a:extLst>
          </p:cNvPr>
          <p:cNvPicPr>
            <a:picLocks noChangeAspect="1"/>
          </p:cNvPicPr>
          <p:nvPr/>
        </p:nvPicPr>
        <p:blipFill>
          <a:blip r:embed="rId3"/>
          <a:stretch>
            <a:fillRect/>
          </a:stretch>
        </p:blipFill>
        <p:spPr>
          <a:xfrm>
            <a:off x="4919870" y="1196492"/>
            <a:ext cx="4354132" cy="3991734"/>
          </a:xfrm>
          <a:prstGeom prst="rect">
            <a:avLst/>
          </a:prstGeom>
        </p:spPr>
      </p:pic>
      <p:sp>
        <p:nvSpPr>
          <p:cNvPr id="10" name="CuadroTexto 9">
            <a:extLst>
              <a:ext uri="{FF2B5EF4-FFF2-40B4-BE49-F238E27FC236}">
                <a16:creationId xmlns:a16="http://schemas.microsoft.com/office/drawing/2014/main" id="{A659CC31-A276-29CE-2996-8E128CBB5133}"/>
              </a:ext>
            </a:extLst>
          </p:cNvPr>
          <p:cNvSpPr txBox="1"/>
          <p:nvPr/>
        </p:nvSpPr>
        <p:spPr>
          <a:xfrm>
            <a:off x="677334" y="5327374"/>
            <a:ext cx="9361188" cy="646331"/>
          </a:xfrm>
          <a:prstGeom prst="rect">
            <a:avLst/>
          </a:prstGeom>
          <a:noFill/>
        </p:spPr>
        <p:txBody>
          <a:bodyPr wrap="square" rtlCol="0">
            <a:spAutoFit/>
          </a:bodyPr>
          <a:lstStyle/>
          <a:p>
            <a:r>
              <a:rPr lang="es-CO" dirty="0"/>
              <a:t>Se ingresa un usuario y se da en comenzar esto lo lleva a el menú para elegir la dificultad de juego.</a:t>
            </a:r>
          </a:p>
        </p:txBody>
      </p:sp>
    </p:spTree>
    <p:extLst>
      <p:ext uri="{BB962C8B-B14F-4D97-AF65-F5344CB8AC3E}">
        <p14:creationId xmlns:p14="http://schemas.microsoft.com/office/powerpoint/2010/main" val="753875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PRUEBAS</a:t>
            </a:r>
          </a:p>
        </p:txBody>
      </p:sp>
      <p:sp>
        <p:nvSpPr>
          <p:cNvPr id="10" name="CuadroTexto 9">
            <a:extLst>
              <a:ext uri="{FF2B5EF4-FFF2-40B4-BE49-F238E27FC236}">
                <a16:creationId xmlns:a16="http://schemas.microsoft.com/office/drawing/2014/main" id="{A659CC31-A276-29CE-2996-8E128CBB5133}"/>
              </a:ext>
            </a:extLst>
          </p:cNvPr>
          <p:cNvSpPr txBox="1"/>
          <p:nvPr/>
        </p:nvSpPr>
        <p:spPr>
          <a:xfrm>
            <a:off x="677334" y="5327374"/>
            <a:ext cx="9361188" cy="923330"/>
          </a:xfrm>
          <a:prstGeom prst="rect">
            <a:avLst/>
          </a:prstGeom>
          <a:noFill/>
        </p:spPr>
        <p:txBody>
          <a:bodyPr wrap="square" rtlCol="0">
            <a:spAutoFit/>
          </a:bodyPr>
          <a:lstStyle/>
          <a:p>
            <a:r>
              <a:rPr lang="es-CO" dirty="0"/>
              <a:t>Después de elegir cualquier dificultad se generan las cartas se dejan ver por 10 segundo y se ocultan para empezar el juego el cronometro también inicia cuando se dejan ver las cartas.</a:t>
            </a:r>
          </a:p>
        </p:txBody>
      </p:sp>
      <p:pic>
        <p:nvPicPr>
          <p:cNvPr id="4" name="Imagen 3">
            <a:extLst>
              <a:ext uri="{FF2B5EF4-FFF2-40B4-BE49-F238E27FC236}">
                <a16:creationId xmlns:a16="http://schemas.microsoft.com/office/drawing/2014/main" id="{AB799E2C-0256-4E39-0537-EE934D2F11FF}"/>
              </a:ext>
            </a:extLst>
          </p:cNvPr>
          <p:cNvPicPr>
            <a:picLocks noChangeAspect="1"/>
          </p:cNvPicPr>
          <p:nvPr/>
        </p:nvPicPr>
        <p:blipFill>
          <a:blip r:embed="rId2"/>
          <a:stretch>
            <a:fillRect/>
          </a:stretch>
        </p:blipFill>
        <p:spPr>
          <a:xfrm>
            <a:off x="536712" y="1210756"/>
            <a:ext cx="3856384" cy="3880772"/>
          </a:xfrm>
          <a:prstGeom prst="rect">
            <a:avLst/>
          </a:prstGeom>
        </p:spPr>
      </p:pic>
      <p:pic>
        <p:nvPicPr>
          <p:cNvPr id="11" name="Imagen 10">
            <a:extLst>
              <a:ext uri="{FF2B5EF4-FFF2-40B4-BE49-F238E27FC236}">
                <a16:creationId xmlns:a16="http://schemas.microsoft.com/office/drawing/2014/main" id="{B5D3F7B2-8993-DB09-80E3-221DD6965999}"/>
              </a:ext>
            </a:extLst>
          </p:cNvPr>
          <p:cNvPicPr>
            <a:picLocks noChangeAspect="1"/>
          </p:cNvPicPr>
          <p:nvPr/>
        </p:nvPicPr>
        <p:blipFill>
          <a:blip r:embed="rId3"/>
          <a:stretch>
            <a:fillRect/>
          </a:stretch>
        </p:blipFill>
        <p:spPr>
          <a:xfrm>
            <a:off x="4691272" y="1371598"/>
            <a:ext cx="5353878" cy="3719929"/>
          </a:xfrm>
          <a:prstGeom prst="rect">
            <a:avLst/>
          </a:prstGeom>
        </p:spPr>
      </p:pic>
    </p:spTree>
    <p:extLst>
      <p:ext uri="{BB962C8B-B14F-4D97-AF65-F5344CB8AC3E}">
        <p14:creationId xmlns:p14="http://schemas.microsoft.com/office/powerpoint/2010/main" val="3230903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GRAFICA - HTML</a:t>
            </a:r>
          </a:p>
        </p:txBody>
      </p:sp>
      <p:pic>
        <p:nvPicPr>
          <p:cNvPr id="4" name="Imagen 3">
            <a:extLst>
              <a:ext uri="{FF2B5EF4-FFF2-40B4-BE49-F238E27FC236}">
                <a16:creationId xmlns:a16="http://schemas.microsoft.com/office/drawing/2014/main" id="{C336604C-64AD-2C7E-1DD0-E00C3BE82CFD}"/>
              </a:ext>
            </a:extLst>
          </p:cNvPr>
          <p:cNvPicPr>
            <a:picLocks noChangeAspect="1"/>
          </p:cNvPicPr>
          <p:nvPr/>
        </p:nvPicPr>
        <p:blipFill>
          <a:blip r:embed="rId2"/>
          <a:stretch>
            <a:fillRect/>
          </a:stretch>
        </p:blipFill>
        <p:spPr>
          <a:xfrm>
            <a:off x="7872105" y="1400176"/>
            <a:ext cx="4238625" cy="3295650"/>
          </a:xfrm>
          <a:prstGeom prst="rect">
            <a:avLst/>
          </a:prstGeom>
        </p:spPr>
      </p:pic>
      <p:pic>
        <p:nvPicPr>
          <p:cNvPr id="6" name="Imagen 5">
            <a:extLst>
              <a:ext uri="{FF2B5EF4-FFF2-40B4-BE49-F238E27FC236}">
                <a16:creationId xmlns:a16="http://schemas.microsoft.com/office/drawing/2014/main" id="{5B855DB8-2E08-4B16-ABCE-51706FC994DB}"/>
              </a:ext>
            </a:extLst>
          </p:cNvPr>
          <p:cNvPicPr>
            <a:picLocks noChangeAspect="1"/>
          </p:cNvPicPr>
          <p:nvPr/>
        </p:nvPicPr>
        <p:blipFill>
          <a:blip r:embed="rId3"/>
          <a:stretch>
            <a:fillRect/>
          </a:stretch>
        </p:blipFill>
        <p:spPr>
          <a:xfrm>
            <a:off x="1021932" y="1400176"/>
            <a:ext cx="6505575" cy="3619500"/>
          </a:xfrm>
          <a:prstGeom prst="rect">
            <a:avLst/>
          </a:prstGeom>
        </p:spPr>
      </p:pic>
    </p:spTree>
    <p:extLst>
      <p:ext uri="{BB962C8B-B14F-4D97-AF65-F5344CB8AC3E}">
        <p14:creationId xmlns:p14="http://schemas.microsoft.com/office/powerpoint/2010/main" val="4244088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GRAFICA - HTML</a:t>
            </a:r>
          </a:p>
        </p:txBody>
      </p:sp>
      <p:pic>
        <p:nvPicPr>
          <p:cNvPr id="5" name="Imagen 4">
            <a:extLst>
              <a:ext uri="{FF2B5EF4-FFF2-40B4-BE49-F238E27FC236}">
                <a16:creationId xmlns:a16="http://schemas.microsoft.com/office/drawing/2014/main" id="{3CEB3910-362E-1037-E1F6-7AE498D8D53E}"/>
              </a:ext>
            </a:extLst>
          </p:cNvPr>
          <p:cNvPicPr>
            <a:picLocks noChangeAspect="1"/>
          </p:cNvPicPr>
          <p:nvPr/>
        </p:nvPicPr>
        <p:blipFill>
          <a:blip r:embed="rId2"/>
          <a:stretch>
            <a:fillRect/>
          </a:stretch>
        </p:blipFill>
        <p:spPr>
          <a:xfrm>
            <a:off x="7527507" y="1166327"/>
            <a:ext cx="4086225" cy="3449799"/>
          </a:xfrm>
          <a:prstGeom prst="rect">
            <a:avLst/>
          </a:prstGeom>
        </p:spPr>
      </p:pic>
      <p:pic>
        <p:nvPicPr>
          <p:cNvPr id="8" name="Imagen 7">
            <a:extLst>
              <a:ext uri="{FF2B5EF4-FFF2-40B4-BE49-F238E27FC236}">
                <a16:creationId xmlns:a16="http://schemas.microsoft.com/office/drawing/2014/main" id="{2FAF0083-A150-9A2D-26E6-A7F34D71C1C7}"/>
              </a:ext>
            </a:extLst>
          </p:cNvPr>
          <p:cNvPicPr>
            <a:picLocks noChangeAspect="1"/>
          </p:cNvPicPr>
          <p:nvPr/>
        </p:nvPicPr>
        <p:blipFill>
          <a:blip r:embed="rId3"/>
          <a:stretch>
            <a:fillRect/>
          </a:stretch>
        </p:blipFill>
        <p:spPr>
          <a:xfrm>
            <a:off x="779491" y="1377626"/>
            <a:ext cx="6477000" cy="3238500"/>
          </a:xfrm>
          <a:prstGeom prst="rect">
            <a:avLst/>
          </a:prstGeom>
        </p:spPr>
      </p:pic>
    </p:spTree>
    <p:extLst>
      <p:ext uri="{BB962C8B-B14F-4D97-AF65-F5344CB8AC3E}">
        <p14:creationId xmlns:p14="http://schemas.microsoft.com/office/powerpoint/2010/main" val="195486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GRAFICA - HTML</a:t>
            </a:r>
          </a:p>
        </p:txBody>
      </p:sp>
      <p:pic>
        <p:nvPicPr>
          <p:cNvPr id="4" name="Imagen 3">
            <a:extLst>
              <a:ext uri="{FF2B5EF4-FFF2-40B4-BE49-F238E27FC236}">
                <a16:creationId xmlns:a16="http://schemas.microsoft.com/office/drawing/2014/main" id="{BF9AC947-C17A-43FA-01ED-F5AD7B8A0A04}"/>
              </a:ext>
            </a:extLst>
          </p:cNvPr>
          <p:cNvPicPr>
            <a:picLocks noChangeAspect="1"/>
          </p:cNvPicPr>
          <p:nvPr/>
        </p:nvPicPr>
        <p:blipFill>
          <a:blip r:embed="rId2"/>
          <a:stretch>
            <a:fillRect/>
          </a:stretch>
        </p:blipFill>
        <p:spPr>
          <a:xfrm>
            <a:off x="1883230" y="1407756"/>
            <a:ext cx="6858000" cy="2266950"/>
          </a:xfrm>
          <a:prstGeom prst="rect">
            <a:avLst/>
          </a:prstGeom>
        </p:spPr>
      </p:pic>
      <p:pic>
        <p:nvPicPr>
          <p:cNvPr id="7" name="Imagen 6">
            <a:extLst>
              <a:ext uri="{FF2B5EF4-FFF2-40B4-BE49-F238E27FC236}">
                <a16:creationId xmlns:a16="http://schemas.microsoft.com/office/drawing/2014/main" id="{FD987DF8-B17C-6768-3C7F-23042CFE6895}"/>
              </a:ext>
            </a:extLst>
          </p:cNvPr>
          <p:cNvPicPr>
            <a:picLocks noChangeAspect="1"/>
          </p:cNvPicPr>
          <p:nvPr/>
        </p:nvPicPr>
        <p:blipFill>
          <a:blip r:embed="rId3"/>
          <a:stretch>
            <a:fillRect/>
          </a:stretch>
        </p:blipFill>
        <p:spPr>
          <a:xfrm>
            <a:off x="360176" y="4163122"/>
            <a:ext cx="9063742" cy="2085278"/>
          </a:xfrm>
          <a:prstGeom prst="rect">
            <a:avLst/>
          </a:prstGeom>
        </p:spPr>
      </p:pic>
    </p:spTree>
    <p:extLst>
      <p:ext uri="{BB962C8B-B14F-4D97-AF65-F5344CB8AC3E}">
        <p14:creationId xmlns:p14="http://schemas.microsoft.com/office/powerpoint/2010/main" val="115387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INTERFACE GRAFICA – HTML-RESULTADO</a:t>
            </a:r>
          </a:p>
        </p:txBody>
      </p:sp>
      <p:pic>
        <p:nvPicPr>
          <p:cNvPr id="5" name="Imagen 4">
            <a:extLst>
              <a:ext uri="{FF2B5EF4-FFF2-40B4-BE49-F238E27FC236}">
                <a16:creationId xmlns:a16="http://schemas.microsoft.com/office/drawing/2014/main" id="{B0B27F38-97C8-7015-AD23-5A29061EEF6F}"/>
              </a:ext>
            </a:extLst>
          </p:cNvPr>
          <p:cNvPicPr>
            <a:picLocks noChangeAspect="1"/>
          </p:cNvPicPr>
          <p:nvPr/>
        </p:nvPicPr>
        <p:blipFill>
          <a:blip r:embed="rId2"/>
          <a:stretch>
            <a:fillRect/>
          </a:stretch>
        </p:blipFill>
        <p:spPr>
          <a:xfrm>
            <a:off x="319282" y="2030575"/>
            <a:ext cx="9393886" cy="1714500"/>
          </a:xfrm>
          <a:prstGeom prst="rect">
            <a:avLst/>
          </a:prstGeom>
        </p:spPr>
      </p:pic>
    </p:spTree>
    <p:extLst>
      <p:ext uri="{BB962C8B-B14F-4D97-AF65-F5344CB8AC3E}">
        <p14:creationId xmlns:p14="http://schemas.microsoft.com/office/powerpoint/2010/main" val="315217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GOOGLE FIREBASE</a:t>
            </a:r>
          </a:p>
        </p:txBody>
      </p:sp>
      <p:sp>
        <p:nvSpPr>
          <p:cNvPr id="3" name="Marcador de contenido 2">
            <a:extLst>
              <a:ext uri="{FF2B5EF4-FFF2-40B4-BE49-F238E27FC236}">
                <a16:creationId xmlns:a16="http://schemas.microsoft.com/office/drawing/2014/main" id="{3B92F4B3-2385-317F-F5A6-CE5F4B488478}"/>
              </a:ext>
            </a:extLst>
          </p:cNvPr>
          <p:cNvSpPr>
            <a:spLocks noGrp="1"/>
          </p:cNvSpPr>
          <p:nvPr>
            <p:ph idx="1"/>
          </p:nvPr>
        </p:nvSpPr>
        <p:spPr/>
        <p:txBody>
          <a:bodyPr/>
          <a:lstStyle/>
          <a:p>
            <a:r>
              <a:rPr lang="es-CO" dirty="0"/>
              <a:t>Agrego un proyecto</a:t>
            </a:r>
          </a:p>
        </p:txBody>
      </p:sp>
      <p:pic>
        <p:nvPicPr>
          <p:cNvPr id="5" name="Imagen 4">
            <a:extLst>
              <a:ext uri="{FF2B5EF4-FFF2-40B4-BE49-F238E27FC236}">
                <a16:creationId xmlns:a16="http://schemas.microsoft.com/office/drawing/2014/main" id="{D74F82FD-35CA-F821-370E-289D00D9BE88}"/>
              </a:ext>
            </a:extLst>
          </p:cNvPr>
          <p:cNvPicPr>
            <a:picLocks noChangeAspect="1"/>
          </p:cNvPicPr>
          <p:nvPr/>
        </p:nvPicPr>
        <p:blipFill>
          <a:blip r:embed="rId2"/>
          <a:stretch>
            <a:fillRect/>
          </a:stretch>
        </p:blipFill>
        <p:spPr>
          <a:xfrm>
            <a:off x="3194059" y="1408921"/>
            <a:ext cx="6497968" cy="4501145"/>
          </a:xfrm>
          <a:prstGeom prst="rect">
            <a:avLst/>
          </a:prstGeom>
        </p:spPr>
      </p:pic>
    </p:spTree>
    <p:extLst>
      <p:ext uri="{BB962C8B-B14F-4D97-AF65-F5344CB8AC3E}">
        <p14:creationId xmlns:p14="http://schemas.microsoft.com/office/powerpoint/2010/main" val="189649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7FCDC-D81E-7A56-EA36-91844DCA0EE0}"/>
              </a:ext>
            </a:extLst>
          </p:cNvPr>
          <p:cNvSpPr>
            <a:spLocks noGrp="1"/>
          </p:cNvSpPr>
          <p:nvPr>
            <p:ph type="title"/>
          </p:nvPr>
        </p:nvSpPr>
        <p:spPr/>
        <p:txBody>
          <a:bodyPr/>
          <a:lstStyle/>
          <a:p>
            <a:r>
              <a:rPr lang="es-CO" dirty="0"/>
              <a:t>GOOGLE FIREBASE</a:t>
            </a:r>
          </a:p>
        </p:txBody>
      </p:sp>
      <p:sp>
        <p:nvSpPr>
          <p:cNvPr id="3" name="Marcador de contenido 2">
            <a:extLst>
              <a:ext uri="{FF2B5EF4-FFF2-40B4-BE49-F238E27FC236}">
                <a16:creationId xmlns:a16="http://schemas.microsoft.com/office/drawing/2014/main" id="{3B92F4B3-2385-317F-F5A6-CE5F4B488478}"/>
              </a:ext>
            </a:extLst>
          </p:cNvPr>
          <p:cNvSpPr>
            <a:spLocks noGrp="1"/>
          </p:cNvSpPr>
          <p:nvPr>
            <p:ph idx="1"/>
          </p:nvPr>
        </p:nvSpPr>
        <p:spPr>
          <a:xfrm>
            <a:off x="437637" y="1627929"/>
            <a:ext cx="8596668" cy="3880773"/>
          </a:xfrm>
        </p:spPr>
        <p:txBody>
          <a:bodyPr/>
          <a:lstStyle/>
          <a:p>
            <a:r>
              <a:rPr lang="es-CO" dirty="0"/>
              <a:t>Creo mi base de datos</a:t>
            </a:r>
          </a:p>
        </p:txBody>
      </p:sp>
      <p:pic>
        <p:nvPicPr>
          <p:cNvPr id="8" name="Imagen 7">
            <a:extLst>
              <a:ext uri="{FF2B5EF4-FFF2-40B4-BE49-F238E27FC236}">
                <a16:creationId xmlns:a16="http://schemas.microsoft.com/office/drawing/2014/main" id="{3AE492F1-8CB2-5486-600B-8BBB42C7F0BB}"/>
              </a:ext>
            </a:extLst>
          </p:cNvPr>
          <p:cNvPicPr>
            <a:picLocks noChangeAspect="1"/>
          </p:cNvPicPr>
          <p:nvPr/>
        </p:nvPicPr>
        <p:blipFill>
          <a:blip r:embed="rId2"/>
          <a:stretch>
            <a:fillRect/>
          </a:stretch>
        </p:blipFill>
        <p:spPr>
          <a:xfrm>
            <a:off x="326571" y="1930400"/>
            <a:ext cx="9591202" cy="3880773"/>
          </a:xfrm>
          <a:prstGeom prst="rect">
            <a:avLst/>
          </a:prstGeom>
        </p:spPr>
      </p:pic>
    </p:spTree>
    <p:extLst>
      <p:ext uri="{BB962C8B-B14F-4D97-AF65-F5344CB8AC3E}">
        <p14:creationId xmlns:p14="http://schemas.microsoft.com/office/powerpoint/2010/main" val="3212365495"/>
      </p:ext>
    </p:extLst>
  </p:cSld>
  <p:clrMapOvr>
    <a:masterClrMapping/>
  </p:clrMapOvr>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102</TotalTime>
  <Words>1310</Words>
  <Application>Microsoft Office PowerPoint</Application>
  <PresentationFormat>Panorámica</PresentationFormat>
  <Paragraphs>108</Paragraphs>
  <Slides>39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39</vt:i4>
      </vt:variant>
    </vt:vector>
  </HeadingPairs>
  <TitlesOfParts>
    <vt:vector size="45" baseType="lpstr">
      <vt:lpstr>Arial</vt:lpstr>
      <vt:lpstr>Söhne</vt:lpstr>
      <vt:lpstr>Söhne Mono</vt:lpstr>
      <vt:lpstr>Trebuchet MS</vt:lpstr>
      <vt:lpstr>Wingdings 3</vt:lpstr>
      <vt:lpstr>Faceta</vt:lpstr>
      <vt:lpstr>ESTRUCTURA DEL PROYECTO</vt:lpstr>
      <vt:lpstr>INTERFACE GRAFICA - HTML</vt:lpstr>
      <vt:lpstr>INTERFACE GRAFICA - HTML</vt:lpstr>
      <vt:lpstr>INTERFACE GRAFICA - HTML</vt:lpstr>
      <vt:lpstr>INTERFACE GRAFICA - HTML</vt:lpstr>
      <vt:lpstr>INTERFACE GRAFICA - HTML</vt:lpstr>
      <vt:lpstr>INTERFACE GRAFICA – HTML-RESULTADO</vt:lpstr>
      <vt:lpstr>GOOGLE FIREBASE</vt:lpstr>
      <vt:lpstr>GOOGLE FIREBASE</vt:lpstr>
      <vt:lpstr>GOOGLE FIREBASE</vt:lpstr>
      <vt:lpstr>GOOGLE FIREBASE</vt:lpstr>
      <vt:lpstr>GOOGLE FIREBASE</vt:lpstr>
      <vt:lpstr>GOOGLE FIREBASE</vt:lpstr>
      <vt:lpstr>GOOGLE FIREBASE</vt:lpstr>
      <vt:lpstr>POSTMAN</vt:lpstr>
      <vt:lpstr>INTERFACE -LÓGICA-JAVASCRIPT </vt:lpstr>
      <vt:lpstr>LÓGICA-JAVASCRIPT </vt:lpstr>
      <vt:lpstr>LÓGICA-JAVASCRIPT-MAIN </vt:lpstr>
      <vt:lpstr>Resultado administrador del juego</vt:lpstr>
      <vt:lpstr>PRUEBAS</vt:lpstr>
      <vt:lpstr>PRUEBAS</vt:lpstr>
      <vt:lpstr>PRUEBAS</vt:lpstr>
      <vt:lpstr>PRUEBAS</vt:lpstr>
      <vt:lpstr>JUEGO DE MEMORIA ESTRUCTURA DEL PROYECTO</vt:lpstr>
      <vt:lpstr>INTERFACE GRAFICA – GAME.HTML</vt:lpstr>
      <vt:lpstr>INTERFACE GRAFICA – GAME.HTML</vt:lpstr>
      <vt:lpstr>INTERFACE GRAFICA – GAME.HTML</vt:lpstr>
      <vt:lpstr>INTERFACE GRAFICA – GAME.HTML</vt:lpstr>
      <vt:lpstr>INTERFACE GRAFICA – GAME.HTML</vt:lpstr>
      <vt:lpstr>INTERFACE GRAFICA – GAME.HTML</vt:lpstr>
      <vt:lpstr>JAVASCRIPT-GAME</vt:lpstr>
      <vt:lpstr>JAVASCRIPT-GAME</vt:lpstr>
      <vt:lpstr>JAVASCRIPT-GAME</vt:lpstr>
      <vt:lpstr>JAVASCRIPT-GAME</vt:lpstr>
      <vt:lpstr>JAVASCRIPT-GAME</vt:lpstr>
      <vt:lpstr>JAVASCRIPT-GAME</vt:lpstr>
      <vt:lpstr>RESULTADO</vt:lpstr>
      <vt:lpstr>PRUEBAS</vt:lpstr>
      <vt:lpstr>PRUEBAS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ESTRUCTURA DEL PROYECTO</dc:title>
  <dc:creator>Julian Alcides Montenegro Martin</dc:creator>
  <cp:lastModifiedBy>Julian Alcides Montenegro Martin</cp:lastModifiedBy>
  <cp:revision>1</cp:revision>
  <dcterms:created xsi:type="dcterms:W3CDTF">2024-04-04T18:47:19Z</dcterms:created>
  <dcterms:modified xsi:type="dcterms:W3CDTF">2024-04-04T20:29:58Z</dcterms:modified>
</cp:coreProperties>
</file>